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38"/>
  </p:notesMasterIdLst>
  <p:handoutMasterIdLst>
    <p:handoutMasterId r:id="rId39"/>
  </p:handoutMasterIdLst>
  <p:sldIdLst>
    <p:sldId id="257" r:id="rId2"/>
    <p:sldId id="258" r:id="rId3"/>
    <p:sldId id="295" r:id="rId4"/>
    <p:sldId id="259" r:id="rId5"/>
    <p:sldId id="260" r:id="rId6"/>
    <p:sldId id="261" r:id="rId7"/>
    <p:sldId id="266" r:id="rId8"/>
    <p:sldId id="265" r:id="rId9"/>
    <p:sldId id="263" r:id="rId10"/>
    <p:sldId id="264" r:id="rId11"/>
    <p:sldId id="267" r:id="rId12"/>
    <p:sldId id="268" r:id="rId13"/>
    <p:sldId id="270" r:id="rId14"/>
    <p:sldId id="271" r:id="rId15"/>
    <p:sldId id="272" r:id="rId16"/>
    <p:sldId id="273" r:id="rId17"/>
    <p:sldId id="274" r:id="rId18"/>
    <p:sldId id="275" r:id="rId19"/>
    <p:sldId id="269" r:id="rId20"/>
    <p:sldId id="276" r:id="rId21"/>
    <p:sldId id="278" r:id="rId22"/>
    <p:sldId id="277" r:id="rId23"/>
    <p:sldId id="279" r:id="rId24"/>
    <p:sldId id="280" r:id="rId25"/>
    <p:sldId id="281" r:id="rId26"/>
    <p:sldId id="282" r:id="rId27"/>
    <p:sldId id="283" r:id="rId28"/>
    <p:sldId id="284" r:id="rId29"/>
    <p:sldId id="285" r:id="rId30"/>
    <p:sldId id="287" r:id="rId31"/>
    <p:sldId id="288" r:id="rId32"/>
    <p:sldId id="286" r:id="rId33"/>
    <p:sldId id="289" r:id="rId34"/>
    <p:sldId id="293" r:id="rId35"/>
    <p:sldId id="291" r:id="rId36"/>
    <p:sldId id="292" r:id="rId3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26"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2A74C9-0766-49C1-915E-1A2910C61D0B}" type="datetimeFigureOut">
              <a:rPr lang="it-IT" smtClean="0"/>
              <a:t>05/05/2015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it-IT" smtClean="0"/>
              <a:t>Manuale Utente - iSisen-SCORTE</a:t>
            </a: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84EE0B-1125-4653-B325-6D5556D1459A}" type="slidenum">
              <a:rPr lang="it-IT" smtClean="0"/>
              <a:t>‹N›</a:t>
            </a:fld>
            <a:endParaRPr lang="it-IT"/>
          </a:p>
        </p:txBody>
      </p:sp>
    </p:spTree>
    <p:extLst>
      <p:ext uri="{BB962C8B-B14F-4D97-AF65-F5344CB8AC3E}">
        <p14:creationId xmlns:p14="http://schemas.microsoft.com/office/powerpoint/2010/main" val="23160638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78E9B-FC86-4C8E-9919-8806E40921B6}" type="datetimeFigureOut">
              <a:rPr lang="it-IT" smtClean="0"/>
              <a:t>05/05/2015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it-IT" smtClean="0"/>
              <a:t>Manuale Utente - iSisen-SCORTE</a:t>
            </a: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EE12C2-9728-4DA0-80CA-2FC41C8F3AD0}" type="slidenum">
              <a:rPr lang="it-IT" smtClean="0"/>
              <a:t>‹N›</a:t>
            </a:fld>
            <a:endParaRPr lang="it-IT"/>
          </a:p>
        </p:txBody>
      </p:sp>
    </p:spTree>
    <p:extLst>
      <p:ext uri="{BB962C8B-B14F-4D97-AF65-F5344CB8AC3E}">
        <p14:creationId xmlns:p14="http://schemas.microsoft.com/office/powerpoint/2010/main" val="5182644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piè di pagina 3"/>
          <p:cNvSpPr>
            <a:spLocks noGrp="1"/>
          </p:cNvSpPr>
          <p:nvPr>
            <p:ph type="ftr" sz="quarter" idx="10"/>
          </p:nvPr>
        </p:nvSpPr>
        <p:spPr/>
        <p:txBody>
          <a:bodyPr/>
          <a:lstStyle/>
          <a:p>
            <a:r>
              <a:rPr lang="it-IT" smtClean="0"/>
              <a:t>Manuale Utente - iSisen-SCORTE</a:t>
            </a:r>
            <a:endParaRPr lang="it-IT"/>
          </a:p>
        </p:txBody>
      </p:sp>
      <p:sp>
        <p:nvSpPr>
          <p:cNvPr id="5" name="Segnaposto numero diapositiva 4"/>
          <p:cNvSpPr>
            <a:spLocks noGrp="1"/>
          </p:cNvSpPr>
          <p:nvPr>
            <p:ph type="sldNum" sz="quarter" idx="11"/>
          </p:nvPr>
        </p:nvSpPr>
        <p:spPr/>
        <p:txBody>
          <a:bodyPr/>
          <a:lstStyle/>
          <a:p>
            <a:fld id="{E2EE12C2-9728-4DA0-80CA-2FC41C8F3AD0}" type="slidenum">
              <a:rPr lang="it-IT" smtClean="0"/>
              <a:t>1</a:t>
            </a:fld>
            <a:endParaRPr lang="it-IT"/>
          </a:p>
        </p:txBody>
      </p:sp>
    </p:spTree>
    <p:extLst>
      <p:ext uri="{BB962C8B-B14F-4D97-AF65-F5344CB8AC3E}">
        <p14:creationId xmlns:p14="http://schemas.microsoft.com/office/powerpoint/2010/main" val="1130549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2EE12C2-9728-4DA0-80CA-2FC41C8F3AD0}" type="slidenum">
              <a:rPr lang="it-IT" smtClean="0"/>
              <a:t>2</a:t>
            </a:fld>
            <a:endParaRPr lang="it-IT"/>
          </a:p>
        </p:txBody>
      </p:sp>
      <p:sp>
        <p:nvSpPr>
          <p:cNvPr id="5" name="Segnaposto piè di pagina 4"/>
          <p:cNvSpPr>
            <a:spLocks noGrp="1"/>
          </p:cNvSpPr>
          <p:nvPr>
            <p:ph type="ftr" sz="quarter" idx="11"/>
          </p:nvPr>
        </p:nvSpPr>
        <p:spPr/>
        <p:txBody>
          <a:bodyPr/>
          <a:lstStyle/>
          <a:p>
            <a:r>
              <a:rPr lang="it-IT" smtClean="0"/>
              <a:t>Manuale Utente - iSisen-SCORTE</a:t>
            </a:r>
            <a:endParaRPr lang="it-IT"/>
          </a:p>
        </p:txBody>
      </p:sp>
    </p:spTree>
    <p:extLst>
      <p:ext uri="{BB962C8B-B14F-4D97-AF65-F5344CB8AC3E}">
        <p14:creationId xmlns:p14="http://schemas.microsoft.com/office/powerpoint/2010/main" val="3923267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2EE12C2-9728-4DA0-80CA-2FC41C8F3AD0}" type="slidenum">
              <a:rPr lang="it-IT" smtClean="0"/>
              <a:t>3</a:t>
            </a:fld>
            <a:endParaRPr lang="it-IT"/>
          </a:p>
        </p:txBody>
      </p:sp>
      <p:sp>
        <p:nvSpPr>
          <p:cNvPr id="5" name="Segnaposto piè di pagina 4"/>
          <p:cNvSpPr>
            <a:spLocks noGrp="1"/>
          </p:cNvSpPr>
          <p:nvPr>
            <p:ph type="ftr" sz="quarter" idx="11"/>
          </p:nvPr>
        </p:nvSpPr>
        <p:spPr/>
        <p:txBody>
          <a:bodyPr/>
          <a:lstStyle/>
          <a:p>
            <a:r>
              <a:rPr lang="it-IT" smtClean="0"/>
              <a:t>Manuale Utente - iSisen-SCORTE</a:t>
            </a:r>
            <a:endParaRPr lang="it-IT"/>
          </a:p>
        </p:txBody>
      </p:sp>
    </p:spTree>
    <p:extLst>
      <p:ext uri="{BB962C8B-B14F-4D97-AF65-F5344CB8AC3E}">
        <p14:creationId xmlns:p14="http://schemas.microsoft.com/office/powerpoint/2010/main" val="3923267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Nota bene</a:t>
            </a:r>
          </a:p>
        </p:txBody>
      </p:sp>
      <p:sp>
        <p:nvSpPr>
          <p:cNvPr id="4" name="Segnaposto piè di pagina 3"/>
          <p:cNvSpPr>
            <a:spLocks noGrp="1"/>
          </p:cNvSpPr>
          <p:nvPr>
            <p:ph type="ftr" sz="quarter" idx="10"/>
          </p:nvPr>
        </p:nvSpPr>
        <p:spPr/>
        <p:txBody>
          <a:bodyPr/>
          <a:lstStyle/>
          <a:p>
            <a:r>
              <a:rPr lang="it-IT" smtClean="0"/>
              <a:t>Manuale Utente - iSisen-SCORTE</a:t>
            </a:r>
            <a:endParaRPr lang="it-IT"/>
          </a:p>
        </p:txBody>
      </p:sp>
      <p:sp>
        <p:nvSpPr>
          <p:cNvPr id="5" name="Segnaposto numero diapositiva 4"/>
          <p:cNvSpPr>
            <a:spLocks noGrp="1"/>
          </p:cNvSpPr>
          <p:nvPr>
            <p:ph type="sldNum" sz="quarter" idx="11"/>
          </p:nvPr>
        </p:nvSpPr>
        <p:spPr/>
        <p:txBody>
          <a:bodyPr/>
          <a:lstStyle/>
          <a:p>
            <a:fld id="{E2EE12C2-9728-4DA0-80CA-2FC41C8F3AD0}" type="slidenum">
              <a:rPr lang="it-IT" smtClean="0"/>
              <a:t>12</a:t>
            </a:fld>
            <a:endParaRPr lang="it-IT"/>
          </a:p>
        </p:txBody>
      </p:sp>
    </p:spTree>
    <p:extLst>
      <p:ext uri="{BB962C8B-B14F-4D97-AF65-F5344CB8AC3E}">
        <p14:creationId xmlns:p14="http://schemas.microsoft.com/office/powerpoint/2010/main" val="2310471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r>
              <a:rPr lang="it-IT" smtClean="0"/>
              <a:t>Manuale Utente - iSisen-Scorte 2014</a:t>
            </a:r>
            <a:endParaRPr lang="it-IT"/>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82B74-6BD5-7A44-B5F6-6D0E5BE5C4DB}" type="slidenum">
              <a:rPr lang="it-IT" smtClean="0"/>
              <a:pPr/>
              <a:t>‹N›</a:t>
            </a:fld>
            <a:endParaRPr lang="it-IT"/>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r>
              <a:rPr lang="it-IT" smtClean="0"/>
              <a:t>Manuale Utente - iSisen-Scorte 2014</a:t>
            </a:r>
            <a:endParaRPr lang="it-IT"/>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82B74-6BD5-7A44-B5F6-6D0E5BE5C4DB}"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pPr defTabSz="457200"/>
            <a:r>
              <a:rPr lang="it-IT" smtClean="0"/>
              <a:t>Manuale Utente - iSisen-Scorte 2014</a:t>
            </a:r>
            <a:endParaRPr lang="it-IT"/>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defTabSz="457200"/>
            <a:fld id="{43182B74-6BD5-7A44-B5F6-6D0E5BE5C4DB}" type="slidenum">
              <a:rPr lang="it-IT" smtClean="0"/>
              <a:pPr defTabSz="457200"/>
              <a:t>‹N›</a:t>
            </a:fld>
            <a:endParaRPr lang="it-IT"/>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r>
              <a:rPr lang="it-IT" smtClean="0"/>
              <a:t>Manuale Utente - iSisen-Scorte 2014</a:t>
            </a:r>
            <a:endParaRPr lang="it-IT"/>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82B74-6BD5-7A44-B5F6-6D0E5BE5C4DB}"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r>
              <a:rPr lang="it-IT" smtClean="0"/>
              <a:t>Manuale Utente - iSisen-Scorte 2014</a:t>
            </a:r>
            <a:endParaRPr lang="it-IT"/>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82B74-6BD5-7A44-B5F6-6D0E5BE5C4DB}" type="slidenum">
              <a:rPr lang="it-IT" smtClean="0"/>
              <a:pPr/>
              <a:t>‹N›</a:t>
            </a:fld>
            <a:endParaRPr lang="it-IT"/>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pPr defTabSz="457200"/>
            <a:r>
              <a:rPr lang="it-IT" smtClean="0"/>
              <a:t>Manuale Utente - iSisen-Scorte 2014</a:t>
            </a:r>
            <a:endParaRPr lang="it-IT"/>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defTabSz="457200"/>
            <a:fld id="{43182B74-6BD5-7A44-B5F6-6D0E5BE5C4DB}" type="slidenum">
              <a:rPr lang="it-IT" smtClean="0"/>
              <a:pPr defTabSz="457200"/>
              <a:t>‹N›</a:t>
            </a:fld>
            <a:endParaRPr lang="it-IT"/>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r>
              <a:rPr lang="it-IT" smtClean="0"/>
              <a:t>Manuale Utente - iSisen-Scorte 2014</a:t>
            </a:r>
            <a:endParaRPr lang="it-IT"/>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182B74-6BD5-7A44-B5F6-6D0E5BE5C4DB}" type="slidenum">
              <a:rPr lang="it-IT" smtClean="0"/>
              <a:pPr/>
              <a:t>‹N›</a:t>
            </a:fld>
            <a:endParaRPr lang="it-IT"/>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r>
              <a:rPr lang="it-IT" smtClean="0"/>
              <a:t>Manuale Utente - iSisen-Scorte 2014</a:t>
            </a:r>
            <a:endParaRPr lang="it-IT"/>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182B74-6BD5-7A44-B5F6-6D0E5BE5C4DB}"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r>
              <a:rPr lang="it-IT" smtClean="0"/>
              <a:t>Manuale Utente - iSisen-Scorte 2014</a:t>
            </a:r>
            <a:endParaRPr lang="it-IT"/>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defTabSz="457200"/>
            <a:fld id="{43182B74-6BD5-7A44-B5F6-6D0E5BE5C4DB}" type="slidenum">
              <a:rPr lang="it-IT" smtClean="0"/>
              <a:pPr defTabSz="457200"/>
              <a:t>‹N›</a:t>
            </a:fld>
            <a:endParaRPr lang="it-IT"/>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it-IT" smtClean="0"/>
              <a:t>Fare clic per modificare lo stile del titolo</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r>
              <a:rPr lang="it-IT" smtClean="0"/>
              <a:t>Manuale Utente - iSisen-Scorte 2014</a:t>
            </a:r>
            <a:endParaRPr lang="it-IT"/>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182B74-6BD5-7A44-B5F6-6D0E5BE5C4DB}" type="slidenum">
              <a:rPr lang="it-IT" smtClean="0"/>
              <a:pPr/>
              <a:t>‹N›</a:t>
            </a:fld>
            <a:endParaRPr lang="it-IT"/>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r>
              <a:rPr lang="it-IT" smtClean="0"/>
              <a:t>Manuale Utente - iSisen-Scorte 2014</a:t>
            </a:r>
            <a:endParaRPr lang="it-IT"/>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82B74-6BD5-7A44-B5F6-6D0E5BE5C4DB}"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defTabSz="457200"/>
            <a:r>
              <a:rPr lang="it-IT" smtClean="0"/>
              <a:t>Manuale Utente - iSisen-Scorte 2014</a:t>
            </a:r>
            <a:endParaRPr lang="it-IT"/>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defTabSz="457200"/>
            <a:fld id="{43182B74-6BD5-7A44-B5F6-6D0E5BE5C4DB}" type="slidenum">
              <a:rPr lang="it-IT" smtClean="0"/>
              <a:pPr defTabSz="457200"/>
              <a:t>‹N›</a:t>
            </a:fld>
            <a:endParaRPr lang="it-IT"/>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63929" y="2708920"/>
            <a:ext cx="9143999" cy="523220"/>
          </a:xfrm>
          <a:prstGeom prst="rect">
            <a:avLst/>
          </a:prstGeom>
          <a:noFill/>
        </p:spPr>
        <p:txBody>
          <a:bodyPr wrap="square" rtlCol="0">
            <a:spAutoFit/>
          </a:bodyPr>
          <a:lstStyle/>
          <a:p>
            <a:pPr algn="ctr" defTabSz="457200"/>
            <a:r>
              <a:rPr lang="it-IT" sz="2800" b="1" dirty="0" smtClean="0">
                <a:solidFill>
                  <a:srgbClr val="000000"/>
                </a:solidFill>
              </a:rPr>
              <a:t>Manuale Utente: i-Sisen-SCORTE</a:t>
            </a:r>
            <a:endParaRPr lang="it-IT" sz="2800" b="1" dirty="0">
              <a:solidFill>
                <a:srgbClr val="000000"/>
              </a:solidFill>
            </a:endParaRPr>
          </a:p>
        </p:txBody>
      </p:sp>
      <p:sp>
        <p:nvSpPr>
          <p:cNvPr id="3"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544" y="464337"/>
            <a:ext cx="2428875" cy="1028700"/>
          </a:xfrm>
          <a:prstGeom prst="rect">
            <a:avLst/>
          </a:prstGeom>
        </p:spPr>
      </p:pic>
      <p:pic>
        <p:nvPicPr>
          <p:cNvPr id="13" name="Immagin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464337"/>
            <a:ext cx="1152128" cy="1112627"/>
          </a:xfrm>
          <a:prstGeom prst="rect">
            <a:avLst/>
          </a:prstGeom>
        </p:spPr>
      </p:pic>
      <p:pic>
        <p:nvPicPr>
          <p:cNvPr id="14" name="Immagin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6205" y="542620"/>
            <a:ext cx="1625339" cy="872133"/>
          </a:xfrm>
          <a:prstGeom prst="rect">
            <a:avLst/>
          </a:prstGeom>
        </p:spPr>
      </p:pic>
    </p:spTree>
    <p:extLst>
      <p:ext uri="{BB962C8B-B14F-4D97-AF65-F5344CB8AC3E}">
        <p14:creationId xmlns:p14="http://schemas.microsoft.com/office/powerpoint/2010/main" val="257812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9" y="1484784"/>
            <a:ext cx="8424935" cy="1717295"/>
          </a:xfrm>
        </p:spPr>
      </p:pic>
      <p:sp>
        <p:nvSpPr>
          <p:cNvPr id="8" name="CasellaDiTesto 7"/>
          <p:cNvSpPr txBox="1"/>
          <p:nvPr/>
        </p:nvSpPr>
        <p:spPr>
          <a:xfrm>
            <a:off x="827584" y="-2443"/>
            <a:ext cx="6984776" cy="369332"/>
          </a:xfrm>
          <a:prstGeom prst="rect">
            <a:avLst/>
          </a:prstGeom>
          <a:noFill/>
        </p:spPr>
        <p:txBody>
          <a:bodyPr wrap="square" rtlCol="0">
            <a:spAutoFit/>
          </a:bodyPr>
          <a:lstStyle/>
          <a:p>
            <a:r>
              <a:rPr lang="it-IT" dirty="0" smtClean="0"/>
              <a:t>To-Do-List: Dichiarazione Annuale di immesso in consumo</a:t>
            </a:r>
          </a:p>
        </p:txBody>
      </p:sp>
      <p:sp>
        <p:nvSpPr>
          <p:cNvPr id="9" name="CasellaDiTesto 8"/>
          <p:cNvSpPr txBox="1"/>
          <p:nvPr/>
        </p:nvSpPr>
        <p:spPr>
          <a:xfrm>
            <a:off x="323528" y="3511320"/>
            <a:ext cx="8424936" cy="830997"/>
          </a:xfrm>
          <a:prstGeom prst="rect">
            <a:avLst/>
          </a:prstGeom>
          <a:noFill/>
        </p:spPr>
        <p:txBody>
          <a:bodyPr wrap="square" rtlCol="0">
            <a:spAutoFit/>
          </a:bodyPr>
          <a:lstStyle/>
          <a:p>
            <a:pPr algn="just"/>
            <a:r>
              <a:rPr lang="it-IT" sz="1600" dirty="0" smtClean="0"/>
              <a:t>In questo esempio, si riporta la sezione relativa alla Dichiarazione Annuale nella To-Do-List. La Società presa ad esempio, avendo già inserito e confermato la dichiarazione annuale, non visualizza più la riga di avviso nella To-Do-List.</a:t>
            </a:r>
          </a:p>
        </p:txBody>
      </p:sp>
      <p:sp>
        <p:nvSpPr>
          <p:cNvPr id="6"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418897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0"/>
            <a:ext cx="6984776" cy="369332"/>
          </a:xfrm>
          <a:prstGeom prst="rect">
            <a:avLst/>
          </a:prstGeom>
          <a:noFill/>
        </p:spPr>
        <p:txBody>
          <a:bodyPr wrap="square" rtlCol="0">
            <a:spAutoFit/>
          </a:bodyPr>
          <a:lstStyle/>
          <a:p>
            <a:r>
              <a:rPr lang="it-IT" dirty="0" smtClean="0"/>
              <a:t>Scorte Libere</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692696"/>
            <a:ext cx="8280920" cy="5306910"/>
          </a:xfrm>
          <a:prstGeom prst="rect">
            <a:avLst/>
          </a:prstGeom>
        </p:spPr>
      </p:pic>
      <p:sp>
        <p:nvSpPr>
          <p:cNvPr id="5"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77840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63588" y="12616"/>
            <a:ext cx="6984776" cy="369332"/>
          </a:xfrm>
          <a:prstGeom prst="rect">
            <a:avLst/>
          </a:prstGeom>
          <a:noFill/>
        </p:spPr>
        <p:txBody>
          <a:bodyPr wrap="square" rtlCol="0">
            <a:spAutoFit/>
          </a:bodyPr>
          <a:lstStyle/>
          <a:p>
            <a:r>
              <a:rPr lang="it-IT" dirty="0" smtClean="0"/>
              <a:t>Scorte Libere </a:t>
            </a:r>
          </a:p>
        </p:txBody>
      </p:sp>
      <p:sp>
        <p:nvSpPr>
          <p:cNvPr id="7" name="CasellaDiTesto 6"/>
          <p:cNvSpPr txBox="1"/>
          <p:nvPr/>
        </p:nvSpPr>
        <p:spPr>
          <a:xfrm>
            <a:off x="323528" y="1268760"/>
            <a:ext cx="8064896" cy="4832092"/>
          </a:xfrm>
          <a:prstGeom prst="rect">
            <a:avLst/>
          </a:prstGeom>
          <a:noFill/>
        </p:spPr>
        <p:txBody>
          <a:bodyPr wrap="square" rtlCol="0">
            <a:spAutoFit/>
          </a:bodyPr>
          <a:lstStyle/>
          <a:p>
            <a:r>
              <a:rPr lang="it-IT" sz="1600" dirty="0" smtClean="0"/>
              <a:t>Selezionando il tasto Sc. Libere (Scorte Libere) è possibile accedere alla sezione relativa alle comunicazioni di scorta libera.</a:t>
            </a:r>
          </a:p>
          <a:p>
            <a:r>
              <a:rPr lang="it-IT" sz="1600" dirty="0" smtClean="0"/>
              <a:t>Questa pagina risulta utile per le utenze che devono gestire un obbligo di scorta di sicurezza. Nella pagina è possibile svolgere le seguenti operazioni:</a:t>
            </a:r>
          </a:p>
          <a:p>
            <a:endParaRPr lang="it-IT" sz="1600" dirty="0" smtClean="0"/>
          </a:p>
          <a:p>
            <a:pPr marL="285750" indent="-285750">
              <a:buFont typeface="Arial" panose="020B0604020202020204" pitchFamily="34" charset="0"/>
              <a:buChar char="•"/>
            </a:pPr>
            <a:r>
              <a:rPr lang="it-IT" sz="1600" dirty="0" smtClean="0"/>
              <a:t>Visualizza proprio obbligo e relativa copertura giornaliera;</a:t>
            </a:r>
          </a:p>
          <a:p>
            <a:pPr marL="285750" indent="-285750">
              <a:buFont typeface="Arial" panose="020B0604020202020204" pitchFamily="34" charset="0"/>
              <a:buChar char="•"/>
            </a:pPr>
            <a:r>
              <a:rPr lang="it-IT" sz="1600" dirty="0" smtClean="0"/>
              <a:t>Modifica data di riferimento;</a:t>
            </a:r>
          </a:p>
          <a:p>
            <a:pPr marL="285750" indent="-285750">
              <a:buFont typeface="Arial" panose="020B0604020202020204" pitchFamily="34" charset="0"/>
              <a:buChar char="•"/>
            </a:pPr>
            <a:r>
              <a:rPr lang="it-IT" sz="1600" dirty="0" smtClean="0"/>
              <a:t>Nuova comunicazione (singola);</a:t>
            </a:r>
          </a:p>
          <a:p>
            <a:pPr marL="285750" indent="-285750">
              <a:buFont typeface="Arial" panose="020B0604020202020204" pitchFamily="34" charset="0"/>
              <a:buChar char="•"/>
            </a:pPr>
            <a:r>
              <a:rPr lang="it-IT" sz="1600" dirty="0" smtClean="0"/>
              <a:t>Nuova comunicazione (singola e/o multipla tramite caricamento file excel);</a:t>
            </a:r>
          </a:p>
          <a:p>
            <a:pPr marL="285750" indent="-285750">
              <a:buFont typeface="Arial" panose="020B0604020202020204" pitchFamily="34" charset="0"/>
              <a:buChar char="•"/>
            </a:pPr>
            <a:r>
              <a:rPr lang="it-IT" sz="1600" dirty="0" smtClean="0"/>
              <a:t>Conferma comunicazione</a:t>
            </a:r>
            <a:r>
              <a:rPr lang="it-IT" sz="1600" dirty="0"/>
              <a:t>;</a:t>
            </a:r>
            <a:endParaRPr lang="it-IT" sz="1600" dirty="0" smtClean="0"/>
          </a:p>
          <a:p>
            <a:pPr marL="285750" indent="-285750">
              <a:buFont typeface="Arial" panose="020B0604020202020204" pitchFamily="34" charset="0"/>
              <a:buChar char="•"/>
            </a:pPr>
            <a:r>
              <a:rPr lang="it-IT" sz="1600" dirty="0"/>
              <a:t>Annulla comunicazione a partire </a:t>
            </a:r>
            <a:r>
              <a:rPr lang="it-IT" sz="1600" dirty="0" smtClean="0"/>
              <a:t>da.</a:t>
            </a:r>
            <a:endParaRPr lang="it-IT" sz="1600" dirty="0"/>
          </a:p>
          <a:p>
            <a:endParaRPr lang="it-IT" sz="1600" dirty="0" smtClean="0"/>
          </a:p>
          <a:p>
            <a:pPr marL="285750" indent="-285750">
              <a:buFont typeface="Arial" panose="020B0604020202020204" pitchFamily="34" charset="0"/>
              <a:buChar char="•"/>
            </a:pPr>
            <a:endParaRPr lang="it-IT" sz="1600" dirty="0"/>
          </a:p>
          <a:p>
            <a:endParaRPr lang="it-IT" sz="1600" dirty="0" smtClean="0"/>
          </a:p>
          <a:p>
            <a:pPr marL="285750" indent="-285750">
              <a:buFont typeface="Arial" panose="020B0604020202020204" pitchFamily="34" charset="0"/>
              <a:buChar char="•"/>
            </a:pPr>
            <a:endParaRPr lang="it-IT" sz="1600" dirty="0"/>
          </a:p>
          <a:p>
            <a:pPr marL="285750" indent="-285750">
              <a:buFont typeface="Arial" panose="020B0604020202020204" pitchFamily="34" charset="0"/>
              <a:buChar char="•"/>
            </a:pPr>
            <a:endParaRPr lang="it-IT" sz="1600" dirty="0" smtClean="0"/>
          </a:p>
          <a:p>
            <a:r>
              <a:rPr lang="it-IT" sz="1600" dirty="0" smtClean="0"/>
              <a:t>Vedremo nelle slide successive il dettaglio di ogni operazione</a:t>
            </a:r>
          </a:p>
          <a:p>
            <a:pPr marL="285750" indent="-285750">
              <a:buFont typeface="Arial" panose="020B0604020202020204" pitchFamily="34" charset="0"/>
              <a:buChar char="•"/>
            </a:pPr>
            <a:endParaRPr lang="it-IT" dirty="0"/>
          </a:p>
          <a:p>
            <a:endParaRPr lang="it-IT" dirty="0"/>
          </a:p>
        </p:txBody>
      </p:sp>
      <p:sp>
        <p:nvSpPr>
          <p:cNvPr id="8"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130659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0"/>
            <a:ext cx="7128792" cy="369332"/>
          </a:xfrm>
          <a:prstGeom prst="rect">
            <a:avLst/>
          </a:prstGeom>
          <a:noFill/>
        </p:spPr>
        <p:txBody>
          <a:bodyPr wrap="square" rtlCol="0">
            <a:spAutoFit/>
          </a:bodyPr>
          <a:lstStyle/>
          <a:p>
            <a:r>
              <a:rPr lang="it-IT" dirty="0" smtClean="0"/>
              <a:t>Scorte </a:t>
            </a:r>
            <a:r>
              <a:rPr lang="it-IT" dirty="0"/>
              <a:t>Libere: </a:t>
            </a:r>
            <a:r>
              <a:rPr lang="it-IT" dirty="0" smtClean="0"/>
              <a:t>Visualizza proprio obbligo e relativa </a:t>
            </a:r>
            <a:r>
              <a:rPr lang="it-IT" dirty="0"/>
              <a:t>copertura </a:t>
            </a:r>
            <a:r>
              <a:rPr lang="it-IT" dirty="0" smtClean="0"/>
              <a:t>giornaliera</a:t>
            </a:r>
          </a:p>
        </p:txBody>
      </p:sp>
      <p:sp>
        <p:nvSpPr>
          <p:cNvPr id="9" name="CasellaDiTesto 8"/>
          <p:cNvSpPr txBox="1"/>
          <p:nvPr/>
        </p:nvSpPr>
        <p:spPr>
          <a:xfrm>
            <a:off x="323527" y="2600236"/>
            <a:ext cx="8136904" cy="2831544"/>
          </a:xfrm>
          <a:prstGeom prst="rect">
            <a:avLst/>
          </a:prstGeom>
          <a:noFill/>
        </p:spPr>
        <p:txBody>
          <a:bodyPr wrap="square" rtlCol="0">
            <a:spAutoFit/>
          </a:bodyPr>
          <a:lstStyle/>
          <a:p>
            <a:pPr algn="just"/>
            <a:r>
              <a:rPr lang="it-IT" sz="1600" dirty="0" smtClean="0"/>
              <a:t>Nell’immagine è possibile visualizzare il proprio obbligo di scorta (soglia) e la relativa copertura giornaliera (numero in grassetto nel centro del semicerchio di sinistra), e la quantità detenibile all’estero (soglia) e la relativa copertura giornaliera estera (</a:t>
            </a:r>
            <a:r>
              <a:rPr lang="it-IT" sz="1600" dirty="0"/>
              <a:t>numero in grassetto nel centro del semicerchio </a:t>
            </a:r>
            <a:r>
              <a:rPr lang="it-IT" sz="1600" dirty="0" smtClean="0"/>
              <a:t>di destra).</a:t>
            </a:r>
          </a:p>
          <a:p>
            <a:endParaRPr lang="it-IT" sz="1600" dirty="0" smtClean="0"/>
          </a:p>
          <a:p>
            <a:pPr algn="just"/>
            <a:r>
              <a:rPr lang="it-IT" sz="1400" dirty="0" smtClean="0"/>
              <a:t>NB. L’indicatore della scorta rimarrà rosso fin quando non si raggiungerà almeno il valore dell’obbligo. Assumerà il colore verde al raggiungimento della copertura dell’obbligo.</a:t>
            </a:r>
          </a:p>
          <a:p>
            <a:pPr algn="just"/>
            <a:r>
              <a:rPr lang="it-IT" sz="1400" dirty="0" smtClean="0"/>
              <a:t>Se il valore di copertura giornaliera dovesse superare il valore dell’obbligo, il sistema non genererà errore, ma si limiterà a visualizzare il  superamento della soglia.</a:t>
            </a:r>
          </a:p>
          <a:p>
            <a:pPr algn="just"/>
            <a:r>
              <a:rPr lang="it-IT" sz="1400" dirty="0" smtClean="0"/>
              <a:t>NB. L’indicatore di destra sarà verde fin quando non si supererà il valore massimo (definito dalla soglia) di prodotto detenibile all’estero. Il superamento della soglia implica solamente che il quantitativo in eccedenza non verrà utilizzato per la copertura dell’obbligo di scorta.</a:t>
            </a:r>
            <a:endParaRPr lang="it-IT" sz="1400"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9718" y="764704"/>
            <a:ext cx="5224523" cy="1440160"/>
          </a:xfrm>
          <a:prstGeom prst="rect">
            <a:avLst/>
          </a:prstGeom>
        </p:spPr>
      </p:pic>
      <p:sp>
        <p:nvSpPr>
          <p:cNvPr id="7"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373247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59187" y="0"/>
            <a:ext cx="6984776" cy="369332"/>
          </a:xfrm>
          <a:prstGeom prst="rect">
            <a:avLst/>
          </a:prstGeom>
          <a:noFill/>
        </p:spPr>
        <p:txBody>
          <a:bodyPr wrap="square" rtlCol="0">
            <a:spAutoFit/>
          </a:bodyPr>
          <a:lstStyle/>
          <a:p>
            <a:r>
              <a:rPr lang="it-IT" dirty="0" smtClean="0"/>
              <a:t>Scorte Libere: Data di riferimento </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556792"/>
            <a:ext cx="4124325" cy="1381125"/>
          </a:xfrm>
          <a:prstGeom prst="rect">
            <a:avLst/>
          </a:prstGeom>
        </p:spPr>
      </p:pic>
      <p:sp>
        <p:nvSpPr>
          <p:cNvPr id="9" name="CasellaDiTesto 8"/>
          <p:cNvSpPr txBox="1"/>
          <p:nvPr/>
        </p:nvSpPr>
        <p:spPr>
          <a:xfrm>
            <a:off x="319127" y="3429000"/>
            <a:ext cx="8064896" cy="1323439"/>
          </a:xfrm>
          <a:prstGeom prst="rect">
            <a:avLst/>
          </a:prstGeom>
          <a:noFill/>
        </p:spPr>
        <p:txBody>
          <a:bodyPr wrap="square" rtlCol="0">
            <a:spAutoFit/>
          </a:bodyPr>
          <a:lstStyle/>
          <a:p>
            <a:pPr algn="just"/>
            <a:r>
              <a:rPr lang="it-IT" sz="1600" dirty="0" smtClean="0"/>
              <a:t>La </a:t>
            </a:r>
            <a:r>
              <a:rPr lang="it-IT" sz="1600" i="1" dirty="0" smtClean="0"/>
              <a:t>data di riferimento </a:t>
            </a:r>
            <a:r>
              <a:rPr lang="it-IT" sz="1600" dirty="0" smtClean="0"/>
              <a:t>permette al referente di visualizzare la copertura giornaliera dell’obbligo di scorta in funzione di una data selezionata. </a:t>
            </a:r>
          </a:p>
          <a:p>
            <a:pPr algn="just"/>
            <a:r>
              <a:rPr lang="it-IT" sz="1600" dirty="0" smtClean="0"/>
              <a:t>Il sistema, una volta inserita la data, esporrà la lista delle comunicazioni attive e/o annullate nelle quali la data di riferimento è compresa tra la </a:t>
            </a:r>
            <a:r>
              <a:rPr lang="it-IT" sz="1600" dirty="0" err="1" smtClean="0"/>
              <a:t>data_inizio</a:t>
            </a:r>
            <a:r>
              <a:rPr lang="it-IT" sz="1600" dirty="0" smtClean="0"/>
              <a:t> e la </a:t>
            </a:r>
            <a:r>
              <a:rPr lang="it-IT" sz="1600" dirty="0" err="1" smtClean="0"/>
              <a:t>data_fine</a:t>
            </a:r>
            <a:r>
              <a:rPr lang="it-IT" sz="1600" dirty="0" smtClean="0"/>
              <a:t> comunicazione. La copertura dell’obbligo di scorta verrà visualizzata tramite gli indicatori sopra descritti.</a:t>
            </a:r>
            <a:endParaRPr lang="it-IT" sz="1600" dirty="0"/>
          </a:p>
        </p:txBody>
      </p:sp>
      <p:sp>
        <p:nvSpPr>
          <p:cNvPr id="8"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328574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0"/>
            <a:ext cx="6984776" cy="369332"/>
          </a:xfrm>
          <a:prstGeom prst="rect">
            <a:avLst/>
          </a:prstGeom>
          <a:noFill/>
        </p:spPr>
        <p:txBody>
          <a:bodyPr wrap="square" rtlCol="0">
            <a:spAutoFit/>
          </a:bodyPr>
          <a:lstStyle/>
          <a:p>
            <a:r>
              <a:rPr lang="it-IT" dirty="0" smtClean="0"/>
              <a:t>Scorte Libere: Nuova comunicazione</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253" y="792215"/>
            <a:ext cx="5509418" cy="4993678"/>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3175" y="615998"/>
            <a:ext cx="1924050" cy="866775"/>
          </a:xfrm>
          <a:prstGeom prst="rect">
            <a:avLst/>
          </a:prstGeom>
        </p:spPr>
      </p:pic>
      <p:sp>
        <p:nvSpPr>
          <p:cNvPr id="9" name="CasellaDiTesto 8"/>
          <p:cNvSpPr txBox="1"/>
          <p:nvPr/>
        </p:nvSpPr>
        <p:spPr>
          <a:xfrm>
            <a:off x="6163072" y="1409765"/>
            <a:ext cx="2304256" cy="4801314"/>
          </a:xfrm>
          <a:prstGeom prst="rect">
            <a:avLst/>
          </a:prstGeom>
          <a:noFill/>
        </p:spPr>
        <p:txBody>
          <a:bodyPr wrap="square" rtlCol="0">
            <a:spAutoFit/>
          </a:bodyPr>
          <a:lstStyle/>
          <a:p>
            <a:pPr algn="just"/>
            <a:r>
              <a:rPr lang="it-IT" sz="1600" dirty="0" smtClean="0"/>
              <a:t>Cliccando su Nuova Comunicazione si ha la possibilità di inserire i dati relativi alla comunicazione che si vuole creare.</a:t>
            </a:r>
          </a:p>
          <a:p>
            <a:pPr algn="just"/>
            <a:endParaRPr lang="it-IT" sz="1400" dirty="0"/>
          </a:p>
          <a:p>
            <a:pPr algn="just"/>
            <a:r>
              <a:rPr lang="it-IT" sz="1400" dirty="0" smtClean="0"/>
              <a:t>NB. La Quantità va sempre espressa in Tonnellate intere. La trasformazione in TEP dipende dal coefficiente di conversione del prodotto selezionato.</a:t>
            </a:r>
          </a:p>
          <a:p>
            <a:pPr algn="just"/>
            <a:r>
              <a:rPr lang="it-IT" sz="1400" dirty="0" smtClean="0"/>
              <a:t>NB. Lo Stock Ticket e relativo dettaglio di Stock deve essere selezionato qualora il prodotto non fosse di proprietà della Società obbligata che sta procedendo alla creazione della comunicazione.</a:t>
            </a:r>
            <a:endParaRPr lang="it-IT" sz="1400" dirty="0"/>
          </a:p>
        </p:txBody>
      </p:sp>
      <p:sp>
        <p:nvSpPr>
          <p:cNvPr id="10"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97290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0"/>
            <a:ext cx="6984776" cy="369332"/>
          </a:xfrm>
          <a:prstGeom prst="rect">
            <a:avLst/>
          </a:prstGeom>
          <a:noFill/>
        </p:spPr>
        <p:txBody>
          <a:bodyPr wrap="square" rtlCol="0">
            <a:spAutoFit/>
          </a:bodyPr>
          <a:lstStyle/>
          <a:p>
            <a:r>
              <a:rPr lang="it-IT" dirty="0" smtClean="0"/>
              <a:t>Scorte Libere: Nuova comunicazione tramite upload file excel</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6805" y="865957"/>
            <a:ext cx="2295525" cy="1504950"/>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994438"/>
            <a:ext cx="8132538" cy="1724025"/>
          </a:xfrm>
          <a:prstGeom prst="rect">
            <a:avLst/>
          </a:prstGeom>
        </p:spPr>
      </p:pic>
      <p:sp>
        <p:nvSpPr>
          <p:cNvPr id="9" name="CasellaDiTesto 8"/>
          <p:cNvSpPr txBox="1"/>
          <p:nvPr/>
        </p:nvSpPr>
        <p:spPr>
          <a:xfrm>
            <a:off x="323528" y="860910"/>
            <a:ext cx="5692997" cy="2862322"/>
          </a:xfrm>
          <a:prstGeom prst="rect">
            <a:avLst/>
          </a:prstGeom>
          <a:noFill/>
        </p:spPr>
        <p:txBody>
          <a:bodyPr wrap="square" rtlCol="0">
            <a:spAutoFit/>
          </a:bodyPr>
          <a:lstStyle/>
          <a:p>
            <a:pPr algn="just"/>
            <a:r>
              <a:rPr lang="it-IT" sz="1600" dirty="0" smtClean="0"/>
              <a:t>Il sistema permette il caricamento delle comunicazioni tramite l’upload di file excel predefiniti. Tramite il tasto </a:t>
            </a:r>
            <a:r>
              <a:rPr lang="it-IT" sz="1600" i="1" dirty="0" smtClean="0"/>
              <a:t>Scarica modello</a:t>
            </a:r>
            <a:r>
              <a:rPr lang="it-IT" sz="1600" dirty="0" smtClean="0"/>
              <a:t> è possibile fare il download del modello relativo alla propria Società.</a:t>
            </a:r>
          </a:p>
          <a:p>
            <a:pPr algn="just"/>
            <a:r>
              <a:rPr lang="it-IT" sz="1600" dirty="0" smtClean="0"/>
              <a:t>Una volta compilato il modello, basterà selezionarlo tramite il tasto </a:t>
            </a:r>
            <a:r>
              <a:rPr lang="it-IT" sz="1600" i="1" dirty="0" smtClean="0"/>
              <a:t>Scegli file</a:t>
            </a:r>
            <a:r>
              <a:rPr lang="it-IT" sz="1600" dirty="0" smtClean="0"/>
              <a:t>, e poi cliccare su </a:t>
            </a:r>
            <a:r>
              <a:rPr lang="it-IT" sz="1600" i="1" dirty="0" smtClean="0"/>
              <a:t>Carica comunicazioni.</a:t>
            </a:r>
          </a:p>
          <a:p>
            <a:pPr algn="just"/>
            <a:endParaRPr lang="it-IT" sz="1600" i="1" dirty="0" smtClean="0"/>
          </a:p>
          <a:p>
            <a:pPr algn="just"/>
            <a:r>
              <a:rPr lang="it-IT" sz="1400" dirty="0" smtClean="0"/>
              <a:t>NB. Il modello scaricato è, per ogni società,  differente nei contenuti predefiniti, quindi non può essere scambiato.</a:t>
            </a:r>
          </a:p>
          <a:p>
            <a:pPr algn="just"/>
            <a:r>
              <a:rPr lang="it-IT" sz="1400" dirty="0" smtClean="0"/>
              <a:t>NB. Vanno rispettati i campi predefiniti, nella forma, nella posizione e nella struttura (vedi Data Inizio [AAAA-MM-GG]).</a:t>
            </a:r>
          </a:p>
          <a:p>
            <a:pPr algn="just"/>
            <a:r>
              <a:rPr lang="it-IT" sz="1400" dirty="0" smtClean="0"/>
              <a:t>NB. Il </a:t>
            </a:r>
            <a:r>
              <a:rPr lang="it-IT" sz="1400" dirty="0"/>
              <a:t>c</a:t>
            </a:r>
            <a:r>
              <a:rPr lang="it-IT" sz="1400" dirty="0" smtClean="0"/>
              <a:t>ampo </a:t>
            </a:r>
            <a:r>
              <a:rPr lang="it-IT" sz="1400" i="1" dirty="0" smtClean="0"/>
              <a:t>Paese Sotto Obbligo </a:t>
            </a:r>
            <a:r>
              <a:rPr lang="it-IT" sz="1400" dirty="0" smtClean="0"/>
              <a:t>va inteso come Paese PER il quale si detengono le scorte d’obbligo.</a:t>
            </a:r>
            <a:endParaRPr lang="it-IT" sz="1400" dirty="0"/>
          </a:p>
        </p:txBody>
      </p:sp>
      <p:sp>
        <p:nvSpPr>
          <p:cNvPr id="10"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126881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0"/>
            <a:ext cx="6984776" cy="369332"/>
          </a:xfrm>
          <a:prstGeom prst="rect">
            <a:avLst/>
          </a:prstGeom>
          <a:noFill/>
        </p:spPr>
        <p:txBody>
          <a:bodyPr wrap="square" rtlCol="0">
            <a:spAutoFit/>
          </a:bodyPr>
          <a:lstStyle/>
          <a:p>
            <a:r>
              <a:rPr lang="it-IT" dirty="0" smtClean="0"/>
              <a:t>Scorte Libere: Conferma comunicazione</a:t>
            </a:r>
          </a:p>
        </p:txBody>
      </p:sp>
      <p:sp>
        <p:nvSpPr>
          <p:cNvPr id="9" name="CasellaDiTesto 8"/>
          <p:cNvSpPr txBox="1"/>
          <p:nvPr/>
        </p:nvSpPr>
        <p:spPr>
          <a:xfrm>
            <a:off x="323528" y="3212976"/>
            <a:ext cx="8382000" cy="2677656"/>
          </a:xfrm>
          <a:prstGeom prst="rect">
            <a:avLst/>
          </a:prstGeom>
          <a:noFill/>
        </p:spPr>
        <p:txBody>
          <a:bodyPr wrap="square" rtlCol="0">
            <a:spAutoFit/>
          </a:bodyPr>
          <a:lstStyle/>
          <a:p>
            <a:pPr algn="just"/>
            <a:r>
              <a:rPr lang="it-IT" sz="1600" dirty="0" smtClean="0"/>
              <a:t>Per ogni nuova comunicazione inserita, vi è la possibilità, per il referente della Società titolare di deposito, di confermare la scorta dichiarata dal soggetto obbligato.</a:t>
            </a:r>
          </a:p>
          <a:p>
            <a:pPr algn="just"/>
            <a:r>
              <a:rPr lang="it-IT" sz="1600" dirty="0" smtClean="0"/>
              <a:t>Cliccare sul tasto </a:t>
            </a:r>
            <a:r>
              <a:rPr lang="it-IT" sz="1600" i="1" dirty="0" smtClean="0"/>
              <a:t>Conferma </a:t>
            </a:r>
            <a:r>
              <a:rPr lang="it-IT" sz="1600" dirty="0" smtClean="0"/>
              <a:t>vuol dire confermare che il prodotto dichiarato è effettivamente all’interno del deposito e può essere utilizzato a copertura dell’obbligo di scorta del soggetto obbligato. La comunicazione, prima indicata con il pallino rosso, una volta confermata sarà quindi valida alla copertura dell’obbligo di scorta (validità visibile tramite il pallino verde).</a:t>
            </a:r>
          </a:p>
          <a:p>
            <a:pPr algn="just"/>
            <a:endParaRPr lang="it-IT" sz="1600" dirty="0"/>
          </a:p>
          <a:p>
            <a:pPr algn="just"/>
            <a:r>
              <a:rPr lang="it-IT" sz="1400" dirty="0" smtClean="0"/>
              <a:t>NB. Le comunicazioni giornaliere (Data_Inizio = oggi) possono essere confermate entro e non oltre le ore 16:00 di oggi.</a:t>
            </a:r>
          </a:p>
          <a:p>
            <a:pPr algn="just"/>
            <a:r>
              <a:rPr lang="it-IT" sz="1400" dirty="0" smtClean="0"/>
              <a:t>NB. Qualora dovessero presentarsi dei problemi relativi la conferma è possibile richiedere l’intervento del backoffice del MiSE.</a:t>
            </a:r>
            <a:endParaRPr lang="it-IT" sz="14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618" y="836135"/>
            <a:ext cx="8131819" cy="2217769"/>
          </a:xfrm>
          <a:prstGeom prst="rect">
            <a:avLst/>
          </a:prstGeom>
        </p:spPr>
      </p:pic>
      <p:sp>
        <p:nvSpPr>
          <p:cNvPr id="7"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37690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0"/>
            <a:ext cx="6984776" cy="369332"/>
          </a:xfrm>
          <a:prstGeom prst="rect">
            <a:avLst/>
          </a:prstGeom>
          <a:noFill/>
        </p:spPr>
        <p:txBody>
          <a:bodyPr wrap="square" rtlCol="0">
            <a:spAutoFit/>
          </a:bodyPr>
          <a:lstStyle/>
          <a:p>
            <a:r>
              <a:rPr lang="it-IT" dirty="0" smtClean="0"/>
              <a:t>Scorte Libere: Annulla comunicazione</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821222"/>
            <a:ext cx="6552728" cy="2659944"/>
          </a:xfrm>
          <a:prstGeom prst="rect">
            <a:avLst/>
          </a:prstGeom>
        </p:spPr>
      </p:pic>
      <p:sp>
        <p:nvSpPr>
          <p:cNvPr id="8" name="CasellaDiTesto 7"/>
          <p:cNvSpPr txBox="1"/>
          <p:nvPr/>
        </p:nvSpPr>
        <p:spPr>
          <a:xfrm>
            <a:off x="320096" y="3706197"/>
            <a:ext cx="8136904" cy="2277547"/>
          </a:xfrm>
          <a:prstGeom prst="rect">
            <a:avLst/>
          </a:prstGeom>
          <a:noFill/>
        </p:spPr>
        <p:txBody>
          <a:bodyPr wrap="square" rtlCol="0">
            <a:spAutoFit/>
          </a:bodyPr>
          <a:lstStyle/>
          <a:p>
            <a:pPr algn="just"/>
            <a:r>
              <a:rPr lang="it-IT" sz="1600" dirty="0" smtClean="0"/>
              <a:t>Sia il soggetto obbligato che la Società titolare di deposito, hanno la possibilità di Annullare una comunicazione, sia questa già confermata che ancora in fase di attesa della conferma.</a:t>
            </a:r>
          </a:p>
          <a:p>
            <a:pPr algn="just"/>
            <a:r>
              <a:rPr lang="it-IT" sz="1600" dirty="0" smtClean="0"/>
              <a:t>Cliccando sul tasto </a:t>
            </a:r>
            <a:r>
              <a:rPr lang="it-IT" sz="1600" i="1" dirty="0" smtClean="0"/>
              <a:t>Annulla </a:t>
            </a:r>
            <a:r>
              <a:rPr lang="it-IT" sz="1600" dirty="0" smtClean="0"/>
              <a:t>relativo alla comunicazione che si vuole annullare, si apre una maschera nella quale si richiede di inserire la </a:t>
            </a:r>
            <a:r>
              <a:rPr lang="it-IT" sz="1600" i="1" dirty="0" smtClean="0"/>
              <a:t>Data di annullamento</a:t>
            </a:r>
            <a:r>
              <a:rPr lang="it-IT" sz="1600" dirty="0" smtClean="0"/>
              <a:t>. Annullare una comunicazione dal giorno “oggi” vuol dire che il quantitativo della comunicazioni NON verrà utilizzato nel conteggio della copertura dell’obbligo a partire da </a:t>
            </a:r>
            <a:r>
              <a:rPr lang="it-IT" sz="1600" dirty="0"/>
              <a:t>“oggi</a:t>
            </a:r>
            <a:r>
              <a:rPr lang="it-IT" sz="1600" dirty="0" smtClean="0"/>
              <a:t>”.</a:t>
            </a:r>
          </a:p>
          <a:p>
            <a:pPr algn="just"/>
            <a:r>
              <a:rPr lang="it-IT" sz="1600" dirty="0" smtClean="0"/>
              <a:t>Se si annulla una comunicazione, verrà visualizzato il pallino di colore grigio.</a:t>
            </a:r>
          </a:p>
          <a:p>
            <a:pPr algn="just"/>
            <a:endParaRPr lang="it-IT" sz="1600" dirty="0" smtClean="0"/>
          </a:p>
          <a:p>
            <a:pPr algn="just"/>
            <a:r>
              <a:rPr lang="it-IT" sz="1400" dirty="0" smtClean="0"/>
              <a:t>NB. La comunicazione rimane valida per tutti i giorni precedenti la </a:t>
            </a:r>
            <a:r>
              <a:rPr lang="it-IT" sz="1400" i="1" dirty="0" smtClean="0"/>
              <a:t>Data di annullamento</a:t>
            </a:r>
            <a:r>
              <a:rPr lang="it-IT" sz="1400" dirty="0" smtClean="0"/>
              <a:t>.</a:t>
            </a:r>
            <a:endParaRPr lang="it-IT" sz="1400" dirty="0"/>
          </a:p>
        </p:txBody>
      </p:sp>
      <p:sp>
        <p:nvSpPr>
          <p:cNvPr id="10"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427315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0"/>
            <a:ext cx="6984776" cy="369332"/>
          </a:xfrm>
          <a:prstGeom prst="rect">
            <a:avLst/>
          </a:prstGeom>
          <a:noFill/>
        </p:spPr>
        <p:txBody>
          <a:bodyPr wrap="square" rtlCol="0">
            <a:spAutoFit/>
          </a:bodyPr>
          <a:lstStyle/>
          <a:p>
            <a:r>
              <a:rPr lang="it-IT" dirty="0" smtClean="0"/>
              <a:t>Scorte Specifiche</a:t>
            </a:r>
          </a:p>
        </p:txBody>
      </p:sp>
      <p:sp>
        <p:nvSpPr>
          <p:cNvPr id="2" name="CasellaDiTesto 1"/>
          <p:cNvSpPr txBox="1"/>
          <p:nvPr/>
        </p:nvSpPr>
        <p:spPr>
          <a:xfrm>
            <a:off x="323528" y="1340768"/>
            <a:ext cx="8424936" cy="1292662"/>
          </a:xfrm>
          <a:prstGeom prst="rect">
            <a:avLst/>
          </a:prstGeom>
          <a:noFill/>
        </p:spPr>
        <p:txBody>
          <a:bodyPr wrap="square" rtlCol="0">
            <a:spAutoFit/>
          </a:bodyPr>
          <a:lstStyle/>
          <a:p>
            <a:pPr algn="just"/>
            <a:r>
              <a:rPr lang="it-IT" sz="1600" dirty="0" smtClean="0"/>
              <a:t>Per le comunicazioni relative alle scorte specifiche valgono gli stessi principi e modi operativi analoghi alle scorte libere descritti nelle slide precedenti.</a:t>
            </a:r>
          </a:p>
          <a:p>
            <a:pPr algn="just"/>
            <a:endParaRPr lang="it-IT" dirty="0"/>
          </a:p>
          <a:p>
            <a:pPr algn="just"/>
            <a:r>
              <a:rPr lang="it-IT" sz="1400" dirty="0" smtClean="0"/>
              <a:t>NB. Nella </a:t>
            </a:r>
            <a:r>
              <a:rPr lang="it-IT" sz="1400" dirty="0" err="1" smtClean="0"/>
              <a:t>form</a:t>
            </a:r>
            <a:r>
              <a:rPr lang="it-IT" sz="1400" dirty="0" smtClean="0"/>
              <a:t> relativa alla Nuova Comunicazione sarà, ovviamente, possibile selezionare solamente i prodotti specifici attivi per l’anno scorte in corso.</a:t>
            </a:r>
            <a:endParaRPr lang="it-IT" sz="1400" dirty="0"/>
          </a:p>
        </p:txBody>
      </p:sp>
      <p:sp>
        <p:nvSpPr>
          <p:cNvPr id="7"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242609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899592" y="0"/>
            <a:ext cx="2088232" cy="369332"/>
          </a:xfrm>
          <a:prstGeom prst="rect">
            <a:avLst/>
          </a:prstGeom>
          <a:noFill/>
        </p:spPr>
        <p:txBody>
          <a:bodyPr wrap="square" rtlCol="0">
            <a:spAutoFit/>
          </a:bodyPr>
          <a:lstStyle/>
          <a:p>
            <a:r>
              <a:rPr lang="it-IT" dirty="0" smtClean="0"/>
              <a:t>Argomenti trattati</a:t>
            </a:r>
            <a:endParaRPr lang="it-IT" dirty="0"/>
          </a:p>
        </p:txBody>
      </p:sp>
      <p:sp>
        <p:nvSpPr>
          <p:cNvPr id="2" name="CasellaDiTesto 1"/>
          <p:cNvSpPr txBox="1"/>
          <p:nvPr/>
        </p:nvSpPr>
        <p:spPr>
          <a:xfrm>
            <a:off x="323528" y="1093671"/>
            <a:ext cx="7704856" cy="4524315"/>
          </a:xfrm>
          <a:prstGeom prst="rect">
            <a:avLst/>
          </a:prstGeom>
          <a:noFill/>
        </p:spPr>
        <p:txBody>
          <a:bodyPr wrap="square" rtlCol="0">
            <a:spAutoFit/>
          </a:bodyPr>
          <a:lstStyle/>
          <a:p>
            <a:pPr marL="285750" indent="-285750">
              <a:buFont typeface="Arial" panose="020B0604020202020204" pitchFamily="34" charset="0"/>
              <a:buChar char="•"/>
            </a:pPr>
            <a:r>
              <a:rPr lang="it-IT" dirty="0"/>
              <a:t>Home</a:t>
            </a:r>
          </a:p>
          <a:p>
            <a:pPr marL="742950" lvl="1" indent="-285750">
              <a:buFont typeface="Arial" panose="020B0604020202020204" pitchFamily="34" charset="0"/>
              <a:buChar char="•"/>
            </a:pPr>
            <a:r>
              <a:rPr lang="it-IT" dirty="0" err="1"/>
              <a:t>Pre</a:t>
            </a:r>
            <a:r>
              <a:rPr lang="it-IT" dirty="0"/>
              <a:t>-login</a:t>
            </a:r>
          </a:p>
          <a:p>
            <a:pPr marL="742950" lvl="1" indent="-285750">
              <a:buFont typeface="Arial" panose="020B0604020202020204" pitchFamily="34" charset="0"/>
              <a:buChar char="•"/>
            </a:pPr>
            <a:r>
              <a:rPr lang="it-IT" dirty="0"/>
              <a:t>Login</a:t>
            </a:r>
          </a:p>
          <a:p>
            <a:pPr marL="742950" lvl="1" indent="-285750">
              <a:buFont typeface="Arial" panose="020B0604020202020204" pitchFamily="34" charset="0"/>
              <a:buChar char="•"/>
            </a:pPr>
            <a:r>
              <a:rPr lang="it-IT" dirty="0"/>
              <a:t>To-Do List</a:t>
            </a:r>
          </a:p>
          <a:p>
            <a:pPr marL="1200150" lvl="2" indent="-285750">
              <a:buFont typeface="Arial" panose="020B0604020202020204" pitchFamily="34" charset="0"/>
              <a:buChar char="•"/>
            </a:pPr>
            <a:r>
              <a:rPr lang="it-IT" dirty="0"/>
              <a:t>Scorte Libere (analogo per Scorte Specifiche)</a:t>
            </a:r>
          </a:p>
          <a:p>
            <a:pPr marL="1200150" lvl="2" indent="-285750">
              <a:buFont typeface="Arial" panose="020B0604020202020204" pitchFamily="34" charset="0"/>
              <a:buChar char="•"/>
            </a:pPr>
            <a:r>
              <a:rPr lang="it-IT" dirty="0"/>
              <a:t>Obblighi</a:t>
            </a:r>
          </a:p>
          <a:p>
            <a:pPr marL="1200150" lvl="2" indent="-285750">
              <a:buFont typeface="Arial" panose="020B0604020202020204" pitchFamily="34" charset="0"/>
              <a:buChar char="•"/>
            </a:pPr>
            <a:r>
              <a:rPr lang="it-IT" dirty="0"/>
              <a:t>Dichiarazione Mensile di Giacenza </a:t>
            </a:r>
          </a:p>
          <a:p>
            <a:pPr marL="1200150" lvl="2" indent="-285750">
              <a:buFont typeface="Arial" panose="020B0604020202020204" pitchFamily="34" charset="0"/>
              <a:buChar char="•"/>
            </a:pPr>
            <a:r>
              <a:rPr lang="it-IT" dirty="0"/>
              <a:t>Dichiarazione Annuale di immesso in consumo</a:t>
            </a:r>
          </a:p>
          <a:p>
            <a:pPr marL="285750" indent="-285750">
              <a:buFont typeface="Arial" panose="020B0604020202020204" pitchFamily="34" charset="0"/>
              <a:buChar char="•"/>
            </a:pPr>
            <a:r>
              <a:rPr lang="it-IT" dirty="0"/>
              <a:t>Scorte Libere</a:t>
            </a:r>
          </a:p>
          <a:p>
            <a:pPr marL="742950" lvl="1" indent="-285750">
              <a:buFont typeface="Arial" panose="020B0604020202020204" pitchFamily="34" charset="0"/>
              <a:buChar char="•"/>
            </a:pPr>
            <a:r>
              <a:rPr lang="it-IT" dirty="0"/>
              <a:t>Visualizza proprio obbligo e relativa copertura giornaliera</a:t>
            </a:r>
          </a:p>
          <a:p>
            <a:pPr marL="742950" lvl="1" indent="-285750">
              <a:buFont typeface="Arial" panose="020B0604020202020204" pitchFamily="34" charset="0"/>
              <a:buChar char="•"/>
            </a:pPr>
            <a:r>
              <a:rPr lang="it-IT" dirty="0"/>
              <a:t>Data di riferimento</a:t>
            </a:r>
          </a:p>
          <a:p>
            <a:pPr marL="742950" lvl="1" indent="-285750">
              <a:buFont typeface="Arial" panose="020B0604020202020204" pitchFamily="34" charset="0"/>
              <a:buChar char="•"/>
            </a:pPr>
            <a:r>
              <a:rPr lang="it-IT" dirty="0"/>
              <a:t>Nuova comunicazione</a:t>
            </a:r>
          </a:p>
          <a:p>
            <a:pPr marL="742950" lvl="1" indent="-285750">
              <a:buFont typeface="Arial" panose="020B0604020202020204" pitchFamily="34" charset="0"/>
              <a:buChar char="•"/>
            </a:pPr>
            <a:r>
              <a:rPr lang="it-IT" dirty="0"/>
              <a:t>Nuova comunicazione tramite upload file excel</a:t>
            </a:r>
          </a:p>
          <a:p>
            <a:pPr marL="742950" lvl="1" indent="-285750">
              <a:buFont typeface="Arial" panose="020B0604020202020204" pitchFamily="34" charset="0"/>
              <a:buChar char="•"/>
            </a:pPr>
            <a:r>
              <a:rPr lang="it-IT" dirty="0"/>
              <a:t>Conferma comunicazione</a:t>
            </a:r>
          </a:p>
          <a:p>
            <a:pPr marL="742950" lvl="1" indent="-285750">
              <a:buFont typeface="Arial" panose="020B0604020202020204" pitchFamily="34" charset="0"/>
              <a:buChar char="•"/>
            </a:pPr>
            <a:r>
              <a:rPr lang="it-IT" dirty="0"/>
              <a:t>Annulla comunicazione</a:t>
            </a:r>
          </a:p>
          <a:p>
            <a:pPr marL="285750" indent="-285750">
              <a:buFont typeface="Arial" panose="020B0604020202020204" pitchFamily="34" charset="0"/>
              <a:buChar char="•"/>
            </a:pPr>
            <a:r>
              <a:rPr lang="it-IT" dirty="0"/>
              <a:t>Scorte Specifiche</a:t>
            </a: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
        <p:nvSpPr>
          <p:cNvPr id="7"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spTree>
    <p:extLst>
      <p:ext uri="{BB962C8B-B14F-4D97-AF65-F5344CB8AC3E}">
        <p14:creationId xmlns:p14="http://schemas.microsoft.com/office/powerpoint/2010/main" val="153873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0"/>
            <a:ext cx="6984776" cy="369332"/>
          </a:xfrm>
          <a:prstGeom prst="rect">
            <a:avLst/>
          </a:prstGeom>
          <a:noFill/>
        </p:spPr>
        <p:txBody>
          <a:bodyPr wrap="square" rtlCol="0">
            <a:spAutoFit/>
          </a:bodyPr>
          <a:lstStyle/>
          <a:p>
            <a:r>
              <a:rPr lang="it-IT" dirty="0" smtClean="0"/>
              <a:t>Dichiarazione mensile di giacenza</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897" y="764704"/>
            <a:ext cx="7611279" cy="3330451"/>
          </a:xfrm>
          <a:prstGeom prst="rect">
            <a:avLst/>
          </a:prstGeom>
        </p:spPr>
      </p:pic>
      <p:sp>
        <p:nvSpPr>
          <p:cNvPr id="8" name="CasellaDiTesto 7"/>
          <p:cNvSpPr txBox="1"/>
          <p:nvPr/>
        </p:nvSpPr>
        <p:spPr>
          <a:xfrm>
            <a:off x="308185" y="4490527"/>
            <a:ext cx="7914654" cy="830997"/>
          </a:xfrm>
          <a:prstGeom prst="rect">
            <a:avLst/>
          </a:prstGeom>
          <a:noFill/>
        </p:spPr>
        <p:txBody>
          <a:bodyPr wrap="square" rtlCol="0">
            <a:spAutoFit/>
          </a:bodyPr>
          <a:lstStyle/>
          <a:p>
            <a:pPr algn="just"/>
            <a:r>
              <a:rPr lang="it-IT" sz="1600" dirty="0" smtClean="0"/>
              <a:t>Cliccando su </a:t>
            </a:r>
            <a:r>
              <a:rPr lang="it-IT" sz="1600" dirty="0" err="1" smtClean="0"/>
              <a:t>Dich</a:t>
            </a:r>
            <a:r>
              <a:rPr lang="it-IT" sz="1600" dirty="0" smtClean="0"/>
              <a:t>. Mensili (dichiarazioni mensili) verrà presentato l’elenco delle dichiarazioni create, sia in uno stato di conferma che di </a:t>
            </a:r>
            <a:r>
              <a:rPr lang="it-IT" sz="1600" dirty="0" err="1" smtClean="0"/>
              <a:t>edit</a:t>
            </a:r>
            <a:r>
              <a:rPr lang="it-IT" sz="1600" dirty="0" smtClean="0"/>
              <a:t>. Ogni riga è riferita all’anno e al mese indicati. Cliccando sulla lente di ingrandimento relativa, si entrerà nel dettaglio della dichiarazione.</a:t>
            </a:r>
          </a:p>
        </p:txBody>
      </p:sp>
      <p:sp>
        <p:nvSpPr>
          <p:cNvPr id="9"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14142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908720"/>
            <a:ext cx="3571875" cy="2543175"/>
          </a:xfrm>
          <a:prstGeom prst="rect">
            <a:avLst/>
          </a:prstGeom>
        </p:spPr>
      </p:pic>
      <p:sp>
        <p:nvSpPr>
          <p:cNvPr id="7" name="CasellaDiTesto 6"/>
          <p:cNvSpPr txBox="1"/>
          <p:nvPr/>
        </p:nvSpPr>
        <p:spPr>
          <a:xfrm>
            <a:off x="4644008" y="981636"/>
            <a:ext cx="3816424" cy="2062103"/>
          </a:xfrm>
          <a:prstGeom prst="rect">
            <a:avLst/>
          </a:prstGeom>
          <a:noFill/>
        </p:spPr>
        <p:txBody>
          <a:bodyPr wrap="square" rtlCol="0">
            <a:spAutoFit/>
          </a:bodyPr>
          <a:lstStyle/>
          <a:p>
            <a:pPr algn="just"/>
            <a:r>
              <a:rPr lang="it-IT" sz="1600" dirty="0"/>
              <a:t>Per creare una nuova dichiarazione mensile basterà andare su Nuova Dichiarazione, selezionare anno e mese, e cliccare sul tasto Crea</a:t>
            </a:r>
            <a:r>
              <a:rPr lang="it-IT" sz="1600" dirty="0" smtClean="0"/>
              <a:t>.</a:t>
            </a:r>
          </a:p>
          <a:p>
            <a:pPr algn="just"/>
            <a:r>
              <a:rPr lang="it-IT" sz="1600" dirty="0" smtClean="0"/>
              <a:t>Una volta creata la dichiarazione, verrà aperta automaticamente la pagina del </a:t>
            </a:r>
            <a:r>
              <a:rPr lang="it-IT" sz="1600" i="1" dirty="0" smtClean="0"/>
              <a:t>Dettaglio Dichiarazione </a:t>
            </a:r>
            <a:r>
              <a:rPr lang="it-IT" sz="1600" dirty="0" smtClean="0"/>
              <a:t>della dichiarazione appena creata.</a:t>
            </a:r>
            <a:endParaRPr lang="it-IT" sz="1600" dirty="0"/>
          </a:p>
        </p:txBody>
      </p:sp>
      <p:sp>
        <p:nvSpPr>
          <p:cNvPr id="8" name="CasellaDiTesto 7"/>
          <p:cNvSpPr txBox="1"/>
          <p:nvPr/>
        </p:nvSpPr>
        <p:spPr>
          <a:xfrm>
            <a:off x="827584" y="0"/>
            <a:ext cx="6984776" cy="369332"/>
          </a:xfrm>
          <a:prstGeom prst="rect">
            <a:avLst/>
          </a:prstGeom>
          <a:noFill/>
        </p:spPr>
        <p:txBody>
          <a:bodyPr wrap="square" rtlCol="0">
            <a:spAutoFit/>
          </a:bodyPr>
          <a:lstStyle/>
          <a:p>
            <a:r>
              <a:rPr lang="it-IT" dirty="0" smtClean="0"/>
              <a:t>Dichiarazione mensile di giacenza: Nuova Dichiarazione</a:t>
            </a:r>
          </a:p>
        </p:txBody>
      </p:sp>
      <p:sp>
        <p:nvSpPr>
          <p:cNvPr id="9" name="CasellaDiTesto 8"/>
          <p:cNvSpPr txBox="1"/>
          <p:nvPr/>
        </p:nvSpPr>
        <p:spPr>
          <a:xfrm>
            <a:off x="683568" y="4203416"/>
            <a:ext cx="7776864" cy="830997"/>
          </a:xfrm>
          <a:prstGeom prst="rect">
            <a:avLst/>
          </a:prstGeom>
          <a:noFill/>
        </p:spPr>
        <p:txBody>
          <a:bodyPr wrap="square" rtlCol="0">
            <a:spAutoFit/>
          </a:bodyPr>
          <a:lstStyle/>
          <a:p>
            <a:pPr algn="just"/>
            <a:r>
              <a:rPr lang="it-IT" sz="1600" dirty="0" smtClean="0"/>
              <a:t>La </a:t>
            </a:r>
            <a:r>
              <a:rPr lang="it-IT" sz="1600" dirty="0"/>
              <a:t>dichiarazione va creata, editata e confermata tra il 1°e il 10° giorno del mese. La nuova dichiarazione va creata con il mese attuale, ed i dati da inserire sono da intendersi alle ore 00:00 del 1°giorno del mese.</a:t>
            </a:r>
          </a:p>
        </p:txBody>
      </p:sp>
      <p:sp>
        <p:nvSpPr>
          <p:cNvPr id="10"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3962683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855915" y="16040"/>
            <a:ext cx="6984776" cy="369332"/>
          </a:xfrm>
          <a:prstGeom prst="rect">
            <a:avLst/>
          </a:prstGeom>
          <a:noFill/>
        </p:spPr>
        <p:txBody>
          <a:bodyPr wrap="square" rtlCol="0">
            <a:spAutoFit/>
          </a:bodyPr>
          <a:lstStyle/>
          <a:p>
            <a:r>
              <a:rPr lang="it-IT" dirty="0" smtClean="0"/>
              <a:t>Dichiarazione mensile di giacenza: Dettaglio Dichiarazione</a:t>
            </a: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785" y="778308"/>
            <a:ext cx="8080239" cy="3418674"/>
          </a:xfrm>
          <a:prstGeom prst="rect">
            <a:avLst/>
          </a:prstGeom>
        </p:spPr>
      </p:pic>
      <p:sp>
        <p:nvSpPr>
          <p:cNvPr id="9" name="CasellaDiTesto 8"/>
          <p:cNvSpPr txBox="1"/>
          <p:nvPr/>
        </p:nvSpPr>
        <p:spPr>
          <a:xfrm>
            <a:off x="308184" y="4196982"/>
            <a:ext cx="8080237" cy="1754326"/>
          </a:xfrm>
          <a:prstGeom prst="rect">
            <a:avLst/>
          </a:prstGeom>
          <a:noFill/>
        </p:spPr>
        <p:txBody>
          <a:bodyPr wrap="square" rtlCol="0">
            <a:spAutoFit/>
          </a:bodyPr>
          <a:lstStyle/>
          <a:p>
            <a:pPr algn="just"/>
            <a:r>
              <a:rPr lang="it-IT" sz="1600" dirty="0" smtClean="0"/>
              <a:t>Nel </a:t>
            </a:r>
            <a:r>
              <a:rPr lang="it-IT" sz="1600" i="1" dirty="0" smtClean="0"/>
              <a:t>Dettaglio Dichiarazione</a:t>
            </a:r>
            <a:r>
              <a:rPr lang="it-IT" sz="1600" dirty="0" smtClean="0"/>
              <a:t>, sarà possibile visualizzare i dati inseriti dal referente.</a:t>
            </a:r>
          </a:p>
          <a:p>
            <a:pPr algn="just"/>
            <a:r>
              <a:rPr lang="it-IT" sz="1600" dirty="0" smtClean="0"/>
              <a:t>Tramite il menù Operazioni, il referente può decidere se modificare la dichiarazione (se la fase è in EDIT), tornare alla pagina di gestione delle dichiarazioni mensili inserite oppure creare una nuova dichiarazione.</a:t>
            </a:r>
          </a:p>
          <a:p>
            <a:pPr algn="just"/>
            <a:endParaRPr lang="it-IT" sz="1600" dirty="0" smtClean="0"/>
          </a:p>
          <a:p>
            <a:pPr algn="just"/>
            <a:r>
              <a:rPr lang="it-IT" sz="1400" dirty="0" smtClean="0"/>
              <a:t>NB. Una volta confermata la dichiarazione mensile, il referente non potrà più modificarla, salvo richiedere la riapertura in fase di EDIT al backoffice del MiSE.</a:t>
            </a:r>
            <a:endParaRPr lang="it-IT" sz="1400" dirty="0"/>
          </a:p>
        </p:txBody>
      </p:sp>
      <p:sp>
        <p:nvSpPr>
          <p:cNvPr id="6"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29653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0"/>
            <a:ext cx="6984776" cy="369332"/>
          </a:xfrm>
          <a:prstGeom prst="rect">
            <a:avLst/>
          </a:prstGeom>
          <a:noFill/>
        </p:spPr>
        <p:txBody>
          <a:bodyPr wrap="square" rtlCol="0">
            <a:spAutoFit/>
          </a:bodyPr>
          <a:lstStyle/>
          <a:p>
            <a:r>
              <a:rPr lang="it-IT" dirty="0" smtClean="0"/>
              <a:t>Dichiarazione mensile di giacenza: Modifica Dichiarazione</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85" y="812781"/>
            <a:ext cx="8130678" cy="3036866"/>
          </a:xfrm>
          <a:prstGeom prst="rect">
            <a:avLst/>
          </a:prstGeom>
        </p:spPr>
      </p:pic>
      <p:sp>
        <p:nvSpPr>
          <p:cNvPr id="8" name="CasellaDiTesto 7"/>
          <p:cNvSpPr txBox="1"/>
          <p:nvPr/>
        </p:nvSpPr>
        <p:spPr>
          <a:xfrm>
            <a:off x="308185" y="4044326"/>
            <a:ext cx="8130678" cy="1969770"/>
          </a:xfrm>
          <a:prstGeom prst="rect">
            <a:avLst/>
          </a:prstGeom>
          <a:noFill/>
        </p:spPr>
        <p:txBody>
          <a:bodyPr wrap="square" rtlCol="0">
            <a:spAutoFit/>
          </a:bodyPr>
          <a:lstStyle/>
          <a:p>
            <a:pPr algn="just"/>
            <a:r>
              <a:rPr lang="it-IT" sz="1600" dirty="0" smtClean="0"/>
              <a:t>In Modifica Dichiarazione, è possibile inserire i dati delle giacenze attraverso due modalità operative:</a:t>
            </a:r>
          </a:p>
          <a:p>
            <a:pPr marL="285750" indent="-285750" algn="just">
              <a:buFont typeface="Arial" panose="020B0604020202020204" pitchFamily="34" charset="0"/>
              <a:buChar char="•"/>
            </a:pPr>
            <a:r>
              <a:rPr lang="it-IT" sz="1600" dirty="0" smtClean="0"/>
              <a:t>Inserimento manuale tramite Aggiungi Record (+)</a:t>
            </a:r>
          </a:p>
          <a:p>
            <a:pPr marL="285750" indent="-285750" algn="just">
              <a:buFont typeface="Arial" panose="020B0604020202020204" pitchFamily="34" charset="0"/>
              <a:buChar char="•"/>
            </a:pPr>
            <a:r>
              <a:rPr lang="it-IT" sz="1600" dirty="0" smtClean="0"/>
              <a:t>Inserimento tramite upload di file excel predefinito</a:t>
            </a:r>
          </a:p>
          <a:p>
            <a:pPr algn="just"/>
            <a:endParaRPr lang="it-IT" sz="1600" dirty="0"/>
          </a:p>
          <a:p>
            <a:pPr algn="just"/>
            <a:r>
              <a:rPr lang="it-IT" sz="1400" dirty="0" smtClean="0"/>
              <a:t>NB. I dati inseriti vanno distinti per tipologia di prodotto e per proprietario di prodotto (caso: se stesso prodotto ma proprietari differenti vanno inserite due righe, se prodotto differente ma stesso proprietario prodotto vanno inserite due righe)</a:t>
            </a:r>
            <a:endParaRPr lang="it-IT" sz="1400" dirty="0"/>
          </a:p>
        </p:txBody>
      </p:sp>
      <p:sp>
        <p:nvSpPr>
          <p:cNvPr id="9"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327783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55916" y="3472"/>
            <a:ext cx="6984776" cy="369332"/>
          </a:xfrm>
          <a:prstGeom prst="rect">
            <a:avLst/>
          </a:prstGeom>
          <a:noFill/>
        </p:spPr>
        <p:txBody>
          <a:bodyPr wrap="square" rtlCol="0">
            <a:spAutoFit/>
          </a:bodyPr>
          <a:lstStyle/>
          <a:p>
            <a:r>
              <a:rPr lang="it-IT" dirty="0" smtClean="0"/>
              <a:t>Dichiarazione mensile: </a:t>
            </a:r>
            <a:r>
              <a:rPr lang="it-IT" dirty="0"/>
              <a:t>Inserimento manuale tramite Aggiungi Record (+)</a:t>
            </a:r>
            <a:endParaRPr lang="it-IT" dirty="0" smtClean="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85" y="869445"/>
            <a:ext cx="8080239" cy="3071026"/>
          </a:xfrm>
          <a:prstGeom prst="rect">
            <a:avLst/>
          </a:prstGeom>
        </p:spPr>
      </p:pic>
      <p:sp>
        <p:nvSpPr>
          <p:cNvPr id="9" name="CasellaDiTesto 8"/>
          <p:cNvSpPr txBox="1"/>
          <p:nvPr/>
        </p:nvSpPr>
        <p:spPr>
          <a:xfrm>
            <a:off x="301760" y="4197460"/>
            <a:ext cx="8080240" cy="1754326"/>
          </a:xfrm>
          <a:prstGeom prst="rect">
            <a:avLst/>
          </a:prstGeom>
          <a:noFill/>
        </p:spPr>
        <p:txBody>
          <a:bodyPr wrap="square" rtlCol="0">
            <a:spAutoFit/>
          </a:bodyPr>
          <a:lstStyle/>
          <a:p>
            <a:pPr algn="just"/>
            <a:r>
              <a:rPr lang="it-IT" sz="1600" dirty="0" smtClean="0"/>
              <a:t>Il tasto </a:t>
            </a:r>
            <a:r>
              <a:rPr lang="it-IT" sz="1600" i="1" dirty="0" smtClean="0"/>
              <a:t>+</a:t>
            </a:r>
            <a:r>
              <a:rPr lang="it-IT" sz="1600" dirty="0" smtClean="0"/>
              <a:t> sotto la scritta TOTALE permette l’apertura della maschera </a:t>
            </a:r>
            <a:r>
              <a:rPr lang="it-IT" sz="1600" i="1" dirty="0" smtClean="0"/>
              <a:t>Aggiungi Record.</a:t>
            </a:r>
          </a:p>
          <a:p>
            <a:pPr algn="just"/>
            <a:r>
              <a:rPr lang="it-IT" sz="1600" dirty="0" smtClean="0"/>
              <a:t>Si dovranno indicare per ogni riga che si vuole aggiungere i 4 campi nel dettaglio. Ogni volta inseriti tutti i campi basterà cliccare sul tasto </a:t>
            </a:r>
            <a:r>
              <a:rPr lang="it-IT" sz="1600" i="1" dirty="0" smtClean="0"/>
              <a:t>Invia </a:t>
            </a:r>
            <a:r>
              <a:rPr lang="it-IT" sz="1600" dirty="0" smtClean="0"/>
              <a:t>per vedere apparire sotto la maschera la riga inserita.</a:t>
            </a:r>
          </a:p>
          <a:p>
            <a:pPr algn="just"/>
            <a:endParaRPr lang="it-IT" sz="1600" dirty="0" smtClean="0"/>
          </a:p>
          <a:p>
            <a:pPr algn="just"/>
            <a:r>
              <a:rPr lang="it-IT" sz="1400" dirty="0" smtClean="0"/>
              <a:t>NB. Il campo Società proprietaria sta ad indicare il proprietario del prodotto.</a:t>
            </a:r>
          </a:p>
          <a:p>
            <a:pPr algn="just"/>
            <a:r>
              <a:rPr lang="it-IT" sz="1400" dirty="0" smtClean="0"/>
              <a:t>NB. La quantità va sempre espressa in tonnellate intere (es. 1499kg=1Ton, 1500kg=2Ton).</a:t>
            </a:r>
            <a:endParaRPr lang="it-IT" sz="1400" dirty="0"/>
          </a:p>
        </p:txBody>
      </p:sp>
      <p:sp>
        <p:nvSpPr>
          <p:cNvPr id="8"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91312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0"/>
            <a:ext cx="7216144" cy="369332"/>
          </a:xfrm>
          <a:prstGeom prst="rect">
            <a:avLst/>
          </a:prstGeom>
          <a:noFill/>
        </p:spPr>
        <p:txBody>
          <a:bodyPr wrap="square" rtlCol="0">
            <a:spAutoFit/>
          </a:bodyPr>
          <a:lstStyle/>
          <a:p>
            <a:r>
              <a:rPr lang="it-IT" dirty="0" smtClean="0"/>
              <a:t>Dichiarazione mensile: </a:t>
            </a:r>
            <a:r>
              <a:rPr lang="it-IT" dirty="0"/>
              <a:t>Inserimento tramite upload di file excel predefinito</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3003" y="1194889"/>
            <a:ext cx="3343275" cy="1152525"/>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865273"/>
            <a:ext cx="6568072" cy="1672833"/>
          </a:xfrm>
          <a:prstGeom prst="rect">
            <a:avLst/>
          </a:prstGeom>
        </p:spPr>
      </p:pic>
      <p:sp>
        <p:nvSpPr>
          <p:cNvPr id="9" name="CasellaDiTesto 8"/>
          <p:cNvSpPr txBox="1"/>
          <p:nvPr/>
        </p:nvSpPr>
        <p:spPr>
          <a:xfrm>
            <a:off x="308184" y="863211"/>
            <a:ext cx="4911888" cy="1815882"/>
          </a:xfrm>
          <a:prstGeom prst="rect">
            <a:avLst/>
          </a:prstGeom>
          <a:noFill/>
        </p:spPr>
        <p:txBody>
          <a:bodyPr wrap="square" rtlCol="0">
            <a:spAutoFit/>
          </a:bodyPr>
          <a:lstStyle/>
          <a:p>
            <a:pPr algn="just"/>
            <a:r>
              <a:rPr lang="it-IT" sz="1600" dirty="0"/>
              <a:t>Il sistema permette il caricamento </a:t>
            </a:r>
            <a:r>
              <a:rPr lang="it-IT" sz="1600" dirty="0" smtClean="0"/>
              <a:t>della dichiarazione mensile tramite </a:t>
            </a:r>
            <a:r>
              <a:rPr lang="it-IT" sz="1600" dirty="0"/>
              <a:t>l’upload di file excel predefiniti. Tramite il tasto </a:t>
            </a:r>
            <a:r>
              <a:rPr lang="it-IT" sz="1600" i="1" dirty="0"/>
              <a:t>Scarica modello</a:t>
            </a:r>
            <a:r>
              <a:rPr lang="it-IT" sz="1600" dirty="0"/>
              <a:t> è possibile fare il download del modello relativo alla propria Società.</a:t>
            </a:r>
          </a:p>
          <a:p>
            <a:pPr algn="just"/>
            <a:r>
              <a:rPr lang="it-IT" sz="1600" dirty="0"/>
              <a:t>Una volta compilato il modello, basterà selezionarlo tramite il tasto </a:t>
            </a:r>
            <a:r>
              <a:rPr lang="it-IT" sz="1600" i="1" dirty="0"/>
              <a:t>Scegli file</a:t>
            </a:r>
            <a:r>
              <a:rPr lang="it-IT" sz="1600" dirty="0"/>
              <a:t>, e poi cliccare su </a:t>
            </a:r>
            <a:r>
              <a:rPr lang="it-IT" sz="1600" i="1" dirty="0"/>
              <a:t>Carica comunicazioni</a:t>
            </a:r>
            <a:r>
              <a:rPr lang="it-IT" sz="1600" i="1" dirty="0" smtClean="0"/>
              <a:t>.</a:t>
            </a:r>
            <a:endParaRPr lang="it-IT" sz="1400" dirty="0"/>
          </a:p>
        </p:txBody>
      </p:sp>
      <p:sp>
        <p:nvSpPr>
          <p:cNvPr id="10" name="CasellaDiTesto 9"/>
          <p:cNvSpPr txBox="1"/>
          <p:nvPr/>
        </p:nvSpPr>
        <p:spPr>
          <a:xfrm>
            <a:off x="304728" y="3001465"/>
            <a:ext cx="8591550" cy="523220"/>
          </a:xfrm>
          <a:prstGeom prst="rect">
            <a:avLst/>
          </a:prstGeom>
          <a:noFill/>
        </p:spPr>
        <p:txBody>
          <a:bodyPr wrap="square" rtlCol="0">
            <a:spAutoFit/>
          </a:bodyPr>
          <a:lstStyle/>
          <a:p>
            <a:pPr algn="just"/>
            <a:r>
              <a:rPr lang="it-IT" sz="1400" dirty="0" smtClean="0"/>
              <a:t>NB</a:t>
            </a:r>
            <a:r>
              <a:rPr lang="it-IT" sz="1400" dirty="0"/>
              <a:t>. Il modello scaricato è, per ogni società,  differente nei contenuti predefiniti, quindi non può essere scambiato.</a:t>
            </a:r>
          </a:p>
          <a:p>
            <a:pPr algn="just"/>
            <a:r>
              <a:rPr lang="it-IT" sz="1400" dirty="0"/>
              <a:t>NB. Vanno rispettati i campi predefiniti, nella forma, nella posizione e nella </a:t>
            </a:r>
            <a:r>
              <a:rPr lang="it-IT" sz="1400" dirty="0" smtClean="0"/>
              <a:t>struttura.</a:t>
            </a:r>
            <a:endParaRPr lang="it-IT" sz="1400" dirty="0"/>
          </a:p>
        </p:txBody>
      </p:sp>
      <p:sp>
        <p:nvSpPr>
          <p:cNvPr id="11"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31752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0"/>
            <a:ext cx="7216144" cy="369332"/>
          </a:xfrm>
          <a:prstGeom prst="rect">
            <a:avLst/>
          </a:prstGeom>
          <a:noFill/>
        </p:spPr>
        <p:txBody>
          <a:bodyPr wrap="square" rtlCol="0">
            <a:spAutoFit/>
          </a:bodyPr>
          <a:lstStyle/>
          <a:p>
            <a:r>
              <a:rPr lang="it-IT" dirty="0" smtClean="0"/>
              <a:t>Dichiarazione mensile: Conferma Dichiarazione</a:t>
            </a:r>
            <a:endParaRPr lang="it-IT" dirty="0"/>
          </a:p>
        </p:txBody>
      </p:sp>
      <p:sp>
        <p:nvSpPr>
          <p:cNvPr id="8" name="CasellaDiTesto 7"/>
          <p:cNvSpPr txBox="1"/>
          <p:nvPr/>
        </p:nvSpPr>
        <p:spPr>
          <a:xfrm>
            <a:off x="308183" y="3157048"/>
            <a:ext cx="7913057" cy="2369880"/>
          </a:xfrm>
          <a:prstGeom prst="rect">
            <a:avLst/>
          </a:prstGeom>
          <a:noFill/>
        </p:spPr>
        <p:txBody>
          <a:bodyPr wrap="square" rtlCol="0">
            <a:spAutoFit/>
          </a:bodyPr>
          <a:lstStyle/>
          <a:p>
            <a:pPr algn="just"/>
            <a:r>
              <a:rPr lang="it-IT" sz="1600" dirty="0" smtClean="0"/>
              <a:t>Una volta inseriti i dati e successivamente la consigliata verifica della correttezza dei valori inseriti, sarà possibile confermare la dichiarazione mensile tramite il tasto </a:t>
            </a:r>
            <a:r>
              <a:rPr lang="it-IT" sz="1600" i="1" dirty="0" smtClean="0"/>
              <a:t>Conferma Dichiarazione.</a:t>
            </a:r>
          </a:p>
          <a:p>
            <a:pPr algn="just"/>
            <a:endParaRPr lang="it-IT" sz="1600" i="1" dirty="0"/>
          </a:p>
          <a:p>
            <a:pPr algn="just"/>
            <a:r>
              <a:rPr lang="it-IT" sz="1400" dirty="0" smtClean="0"/>
              <a:t>NB. Il tasto </a:t>
            </a:r>
            <a:r>
              <a:rPr lang="it-IT" sz="1400" i="1" dirty="0" smtClean="0"/>
              <a:t>Conferma Dichiarazione </a:t>
            </a:r>
            <a:r>
              <a:rPr lang="it-IT" sz="1400" dirty="0" smtClean="0"/>
              <a:t>rimarrà visibile al referente fino e non oltre le ore 16:00 del 10°giorno del mese</a:t>
            </a:r>
            <a:r>
              <a:rPr lang="it-IT" sz="1400" dirty="0"/>
              <a:t>. </a:t>
            </a:r>
            <a:endParaRPr lang="it-IT" sz="1400" dirty="0" smtClean="0"/>
          </a:p>
          <a:p>
            <a:pPr algn="just"/>
            <a:r>
              <a:rPr lang="it-IT" sz="1400" dirty="0"/>
              <a:t>NB. Sarà sempre possibile inserire i dati in una dichiarazione mensile posta ancora in uno stato di EDIT, sarà tolta invece la sola possibilità di conferma della dichiarazione </a:t>
            </a:r>
            <a:r>
              <a:rPr lang="it-IT" sz="1400" dirty="0" smtClean="0"/>
              <a:t>mensile dopo la data sopra indicata.</a:t>
            </a:r>
          </a:p>
          <a:p>
            <a:pPr algn="just"/>
            <a:r>
              <a:rPr lang="it-IT" sz="1400" dirty="0" smtClean="0"/>
              <a:t>NB</a:t>
            </a:r>
            <a:r>
              <a:rPr lang="it-IT" sz="1400" dirty="0"/>
              <a:t>. Qualora dovessero presentarsi dei problemi relativi la </a:t>
            </a:r>
            <a:r>
              <a:rPr lang="it-IT" sz="1400" dirty="0" smtClean="0"/>
              <a:t>conferma per l’eventuale superamento del tempo limite sarà  </a:t>
            </a:r>
            <a:r>
              <a:rPr lang="it-IT" sz="1400" dirty="0"/>
              <a:t>possibile richiedere l’intervento del backoffice del MiSE</a:t>
            </a:r>
            <a:r>
              <a:rPr lang="it-IT" sz="1400" dirty="0" smtClean="0"/>
              <a:t>.</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259" y="831066"/>
            <a:ext cx="6062906" cy="1872208"/>
          </a:xfrm>
          <a:prstGeom prst="rect">
            <a:avLst/>
          </a:prstGeom>
        </p:spPr>
      </p:pic>
      <p:sp>
        <p:nvSpPr>
          <p:cNvPr id="7"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61545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0"/>
            <a:ext cx="7216144" cy="369332"/>
          </a:xfrm>
          <a:prstGeom prst="rect">
            <a:avLst/>
          </a:prstGeom>
          <a:noFill/>
        </p:spPr>
        <p:txBody>
          <a:bodyPr wrap="square" rtlCol="0">
            <a:spAutoFit/>
          </a:bodyPr>
          <a:lstStyle/>
          <a:p>
            <a:r>
              <a:rPr lang="it-IT" dirty="0" smtClean="0"/>
              <a:t>Dichiarazione annuale</a:t>
            </a:r>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83" y="836712"/>
            <a:ext cx="8368271" cy="2362200"/>
          </a:xfrm>
          <a:prstGeom prst="rect">
            <a:avLst/>
          </a:prstGeom>
        </p:spPr>
      </p:pic>
      <p:sp>
        <p:nvSpPr>
          <p:cNvPr id="8" name="CasellaDiTesto 7"/>
          <p:cNvSpPr txBox="1"/>
          <p:nvPr/>
        </p:nvSpPr>
        <p:spPr>
          <a:xfrm>
            <a:off x="308183" y="3666292"/>
            <a:ext cx="8368271" cy="2154436"/>
          </a:xfrm>
          <a:prstGeom prst="rect">
            <a:avLst/>
          </a:prstGeom>
          <a:noFill/>
        </p:spPr>
        <p:txBody>
          <a:bodyPr wrap="square" rtlCol="0">
            <a:spAutoFit/>
          </a:bodyPr>
          <a:lstStyle/>
          <a:p>
            <a:pPr algn="just"/>
            <a:r>
              <a:rPr lang="it-IT" sz="1600" dirty="0"/>
              <a:t>Per </a:t>
            </a:r>
            <a:r>
              <a:rPr lang="it-IT" sz="1600" dirty="0" smtClean="0"/>
              <a:t>l’inserimento della dichiarazione annuale valgono </a:t>
            </a:r>
            <a:r>
              <a:rPr lang="it-IT" sz="1600" dirty="0"/>
              <a:t>gli stessi principi e modi operativi analoghi alle </a:t>
            </a:r>
            <a:r>
              <a:rPr lang="it-IT" sz="1600" dirty="0" smtClean="0"/>
              <a:t>dichiarazioni mensili di giacenza descritti </a:t>
            </a:r>
            <a:r>
              <a:rPr lang="it-IT" sz="1600" dirty="0"/>
              <a:t>nelle slide precedenti.</a:t>
            </a:r>
          </a:p>
          <a:p>
            <a:pPr algn="just"/>
            <a:endParaRPr lang="it-IT" sz="1600" dirty="0"/>
          </a:p>
          <a:p>
            <a:pPr algn="just"/>
            <a:r>
              <a:rPr lang="it-IT" sz="1400" dirty="0"/>
              <a:t>NB. </a:t>
            </a:r>
            <a:r>
              <a:rPr lang="it-IT" sz="1400" dirty="0" smtClean="0"/>
              <a:t>Il </a:t>
            </a:r>
            <a:r>
              <a:rPr lang="it-IT" sz="1400" dirty="0"/>
              <a:t>campo </a:t>
            </a:r>
            <a:r>
              <a:rPr lang="it-IT" sz="1400" dirty="0" smtClean="0"/>
              <a:t>"</a:t>
            </a:r>
            <a:r>
              <a:rPr lang="it-IT" sz="1400" dirty="0"/>
              <a:t> Società </a:t>
            </a:r>
            <a:r>
              <a:rPr lang="it-IT" sz="1400" dirty="0" smtClean="0"/>
              <a:t>Proprietaria" nella maschera Aggiungi Record o </a:t>
            </a:r>
            <a:r>
              <a:rPr lang="it-IT" sz="1400" dirty="0"/>
              <a:t>il campo "Società che ha immesso in consumo tramite il deposito </a:t>
            </a:r>
            <a:r>
              <a:rPr lang="it-IT" sz="1400" dirty="0" smtClean="0"/>
              <a:t>fiscale" nel file excel, devono riportare la Società che ha effettuato il pagamento dell’accisa per il prodotto indicato nella riga inserita.</a:t>
            </a:r>
          </a:p>
          <a:p>
            <a:pPr algn="just"/>
            <a:r>
              <a:rPr lang="it-IT" sz="1400" dirty="0" smtClean="0"/>
              <a:t>NB. La data entro la quale la dichiarazione annuale dovrà essere confermata dalla Società verrà indicata dal MiSE nei tempi prestabiliti.</a:t>
            </a:r>
            <a:endParaRPr lang="it-IT" sz="1400" dirty="0"/>
          </a:p>
          <a:p>
            <a:r>
              <a:rPr lang="it-IT" sz="1600" dirty="0" smtClean="0"/>
              <a:t> </a:t>
            </a:r>
            <a:endParaRPr lang="it-IT" sz="1600" dirty="0"/>
          </a:p>
        </p:txBody>
      </p:sp>
      <p:sp>
        <p:nvSpPr>
          <p:cNvPr id="9"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63061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0"/>
            <a:ext cx="7216144" cy="369332"/>
          </a:xfrm>
          <a:prstGeom prst="rect">
            <a:avLst/>
          </a:prstGeom>
          <a:noFill/>
        </p:spPr>
        <p:txBody>
          <a:bodyPr wrap="square" rtlCol="0">
            <a:spAutoFit/>
          </a:bodyPr>
          <a:lstStyle/>
          <a:p>
            <a:r>
              <a:rPr lang="it-IT" dirty="0" smtClean="0"/>
              <a:t>Profilo Utente e Cambio password</a:t>
            </a:r>
            <a:endParaRPr lang="it-IT" dirty="0"/>
          </a:p>
        </p:txBody>
      </p:sp>
      <p:sp>
        <p:nvSpPr>
          <p:cNvPr id="8" name="CasellaDiTesto 7"/>
          <p:cNvSpPr txBox="1"/>
          <p:nvPr/>
        </p:nvSpPr>
        <p:spPr>
          <a:xfrm>
            <a:off x="308184" y="3623194"/>
            <a:ext cx="4839880" cy="2062103"/>
          </a:xfrm>
          <a:prstGeom prst="rect">
            <a:avLst/>
          </a:prstGeom>
          <a:noFill/>
        </p:spPr>
        <p:txBody>
          <a:bodyPr wrap="square" rtlCol="0">
            <a:spAutoFit/>
          </a:bodyPr>
          <a:lstStyle/>
          <a:p>
            <a:pPr algn="just"/>
            <a:r>
              <a:rPr lang="it-IT" sz="1600" dirty="0" smtClean="0"/>
              <a:t>Selezionando Profilo dal menù è possibile accedere al dettaglio dei dati del referente accreditato, ed è possibile operare un Cambio password tramite l’apposito tasto.</a:t>
            </a:r>
          </a:p>
          <a:p>
            <a:pPr algn="just"/>
            <a:r>
              <a:rPr lang="it-IT" sz="1600" dirty="0" smtClean="0"/>
              <a:t>La maschera del Cambio password (qui sulla destra) vincola l’utente ad inserire due volte la nuova password e immettere il codice di verifica per poi cliccare sul tasto </a:t>
            </a:r>
            <a:r>
              <a:rPr lang="it-IT" sz="1600" i="1" dirty="0" smtClean="0"/>
              <a:t>Conferma</a:t>
            </a:r>
            <a:r>
              <a:rPr lang="it-IT" sz="1600" dirty="0" smtClean="0"/>
              <a:t>.</a:t>
            </a:r>
            <a:endParaRPr lang="it-IT" sz="1600" dirty="0"/>
          </a:p>
        </p:txBody>
      </p:sp>
      <p:pic>
        <p:nvPicPr>
          <p:cNvPr id="10" name="Im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84" y="729820"/>
            <a:ext cx="6613748" cy="2559233"/>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2285989"/>
            <a:ext cx="2845296" cy="3399308"/>
          </a:xfrm>
          <a:prstGeom prst="rect">
            <a:avLst/>
          </a:prstGeom>
        </p:spPr>
      </p:pic>
      <p:sp>
        <p:nvSpPr>
          <p:cNvPr id="7"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140971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0"/>
            <a:ext cx="7216144" cy="369332"/>
          </a:xfrm>
          <a:prstGeom prst="rect">
            <a:avLst/>
          </a:prstGeom>
          <a:noFill/>
        </p:spPr>
        <p:txBody>
          <a:bodyPr wrap="square" rtlCol="0">
            <a:spAutoFit/>
          </a:bodyPr>
          <a:lstStyle/>
          <a:p>
            <a:r>
              <a:rPr lang="it-IT" dirty="0" smtClean="0"/>
              <a:t>Reportistica</a:t>
            </a:r>
            <a:endParaRPr lang="it-IT"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84" y="896746"/>
            <a:ext cx="6838950" cy="3228975"/>
          </a:xfrm>
          <a:prstGeom prst="rect">
            <a:avLst/>
          </a:prstGeom>
        </p:spPr>
      </p:pic>
      <p:sp>
        <p:nvSpPr>
          <p:cNvPr id="9" name="CasellaDiTesto 8"/>
          <p:cNvSpPr txBox="1"/>
          <p:nvPr/>
        </p:nvSpPr>
        <p:spPr>
          <a:xfrm>
            <a:off x="308184" y="4437112"/>
            <a:ext cx="7792208" cy="830997"/>
          </a:xfrm>
          <a:prstGeom prst="rect">
            <a:avLst/>
          </a:prstGeom>
          <a:noFill/>
        </p:spPr>
        <p:txBody>
          <a:bodyPr wrap="square" rtlCol="0">
            <a:spAutoFit/>
          </a:bodyPr>
          <a:lstStyle/>
          <a:p>
            <a:pPr algn="just"/>
            <a:r>
              <a:rPr lang="it-IT" sz="1600" dirty="0" smtClean="0"/>
              <a:t>Dalla pagina Home si può accedere alla funzione di Reportistica.</a:t>
            </a:r>
          </a:p>
          <a:p>
            <a:pPr algn="just"/>
            <a:r>
              <a:rPr lang="it-IT" sz="1600" dirty="0" smtClean="0"/>
              <a:t>Vengono di seguito riportati nel dettaglio le caratteristiche di ogni tipo di tasto di scelta della Reportistica da scaricare tramite file excel.</a:t>
            </a:r>
            <a:endParaRPr lang="it-IT" sz="1600" dirty="0"/>
          </a:p>
        </p:txBody>
      </p:sp>
      <p:sp>
        <p:nvSpPr>
          <p:cNvPr id="7"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50218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827584" y="0"/>
            <a:ext cx="2088232" cy="369332"/>
          </a:xfrm>
          <a:prstGeom prst="rect">
            <a:avLst/>
          </a:prstGeom>
          <a:noFill/>
        </p:spPr>
        <p:txBody>
          <a:bodyPr wrap="square" rtlCol="0">
            <a:spAutoFit/>
          </a:bodyPr>
          <a:lstStyle/>
          <a:p>
            <a:r>
              <a:rPr lang="it-IT" dirty="0" smtClean="0"/>
              <a:t>Argomenti trattati</a:t>
            </a:r>
            <a:endParaRPr lang="it-IT" dirty="0"/>
          </a:p>
        </p:txBody>
      </p:sp>
      <p:sp>
        <p:nvSpPr>
          <p:cNvPr id="2" name="CasellaDiTesto 1"/>
          <p:cNvSpPr txBox="1"/>
          <p:nvPr/>
        </p:nvSpPr>
        <p:spPr>
          <a:xfrm>
            <a:off x="323528" y="1093671"/>
            <a:ext cx="7704856" cy="5078313"/>
          </a:xfrm>
          <a:prstGeom prst="rect">
            <a:avLst/>
          </a:prstGeom>
          <a:noFill/>
        </p:spPr>
        <p:txBody>
          <a:bodyPr wrap="square" rtlCol="0">
            <a:spAutoFit/>
          </a:bodyPr>
          <a:lstStyle/>
          <a:p>
            <a:pPr marL="285750" indent="-285750">
              <a:buFont typeface="Arial" panose="020B0604020202020204" pitchFamily="34" charset="0"/>
              <a:buChar char="•"/>
            </a:pPr>
            <a:r>
              <a:rPr lang="it-IT" dirty="0"/>
              <a:t>Dichiarazione mensile di giacenza</a:t>
            </a:r>
          </a:p>
          <a:p>
            <a:pPr marL="742950" lvl="1" indent="-285750">
              <a:buFont typeface="Arial" panose="020B0604020202020204" pitchFamily="34" charset="0"/>
              <a:buChar char="•"/>
            </a:pPr>
            <a:r>
              <a:rPr lang="it-IT" dirty="0"/>
              <a:t>Nuova dichiarazione</a:t>
            </a:r>
          </a:p>
          <a:p>
            <a:pPr marL="742950" lvl="1" indent="-285750">
              <a:buFont typeface="Arial" panose="020B0604020202020204" pitchFamily="34" charset="0"/>
              <a:buChar char="•"/>
            </a:pPr>
            <a:r>
              <a:rPr lang="it-IT" dirty="0"/>
              <a:t>Dettaglio dichiarazione</a:t>
            </a:r>
          </a:p>
          <a:p>
            <a:pPr marL="742950" lvl="1" indent="-285750">
              <a:buFont typeface="Arial" panose="020B0604020202020204" pitchFamily="34" charset="0"/>
              <a:buChar char="•"/>
            </a:pPr>
            <a:r>
              <a:rPr lang="it-IT" dirty="0"/>
              <a:t>Modifica dichiarazione</a:t>
            </a:r>
          </a:p>
          <a:p>
            <a:pPr marL="742950" lvl="1" indent="-285750">
              <a:buFont typeface="Arial" panose="020B0604020202020204" pitchFamily="34" charset="0"/>
              <a:buChar char="•"/>
            </a:pPr>
            <a:r>
              <a:rPr lang="it-IT" dirty="0"/>
              <a:t>Inserimento manuale tramite Aggiungi Record (+)</a:t>
            </a:r>
          </a:p>
          <a:p>
            <a:pPr marL="742950" lvl="1" indent="-285750">
              <a:buFont typeface="Arial" panose="020B0604020202020204" pitchFamily="34" charset="0"/>
              <a:buChar char="•"/>
            </a:pPr>
            <a:r>
              <a:rPr lang="it-IT" dirty="0"/>
              <a:t>Inserimento tramite upload di file excel predefinito</a:t>
            </a:r>
          </a:p>
          <a:p>
            <a:pPr marL="742950" lvl="1" indent="-285750">
              <a:buFont typeface="Arial" panose="020B0604020202020204" pitchFamily="34" charset="0"/>
              <a:buChar char="•"/>
            </a:pPr>
            <a:r>
              <a:rPr lang="it-IT" dirty="0"/>
              <a:t>Conferma dichiarazione</a:t>
            </a:r>
          </a:p>
          <a:p>
            <a:pPr marL="285750" indent="-285750">
              <a:buFont typeface="Arial" panose="020B0604020202020204" pitchFamily="34" charset="0"/>
              <a:buChar char="•"/>
            </a:pPr>
            <a:r>
              <a:rPr lang="it-IT" dirty="0"/>
              <a:t>Dichiarazione annuale</a:t>
            </a:r>
          </a:p>
          <a:p>
            <a:pPr marL="285750" indent="-285750">
              <a:buFont typeface="Arial" panose="020B0604020202020204" pitchFamily="34" charset="0"/>
              <a:buChar char="•"/>
            </a:pPr>
            <a:r>
              <a:rPr lang="it-IT" dirty="0"/>
              <a:t>Profilo Utente e Cambio password</a:t>
            </a:r>
          </a:p>
          <a:p>
            <a:pPr marL="285750" indent="-285750">
              <a:buFont typeface="Arial" panose="020B0604020202020204" pitchFamily="34" charset="0"/>
              <a:buChar char="•"/>
            </a:pPr>
            <a:r>
              <a:rPr lang="it-IT" dirty="0"/>
              <a:t>Reportistica</a:t>
            </a:r>
          </a:p>
          <a:p>
            <a:pPr marL="742950" lvl="1" indent="-285750">
              <a:buFont typeface="Arial" panose="020B0604020202020204" pitchFamily="34" charset="0"/>
              <a:buChar char="•"/>
            </a:pPr>
            <a:r>
              <a:rPr lang="it-IT" dirty="0"/>
              <a:t>Dettaglio tasti di scelta per le comunicazioni di obbligo</a:t>
            </a:r>
          </a:p>
          <a:p>
            <a:pPr marL="742950" lvl="1" indent="-285750">
              <a:buFont typeface="Arial" panose="020B0604020202020204" pitchFamily="34" charset="0"/>
              <a:buChar char="•"/>
            </a:pPr>
            <a:r>
              <a:rPr lang="it-IT" dirty="0"/>
              <a:t>Dettaglio tasti di scelta per immissione in consumo totale, propria e prodotti generanti obbligo</a:t>
            </a:r>
          </a:p>
          <a:p>
            <a:pPr marL="742950" lvl="1" indent="-285750">
              <a:buFont typeface="Arial" panose="020B0604020202020204" pitchFamily="34" charset="0"/>
              <a:buChar char="•"/>
            </a:pPr>
            <a:r>
              <a:rPr lang="it-IT" dirty="0"/>
              <a:t>Download del file excel</a:t>
            </a:r>
          </a:p>
          <a:p>
            <a:pPr marL="285750" indent="-285750">
              <a:buFont typeface="Arial" panose="020B0604020202020204" pitchFamily="34" charset="0"/>
              <a:buChar char="•"/>
            </a:pPr>
            <a:r>
              <a:rPr lang="it-IT" dirty="0"/>
              <a:t>Gestione Accolli</a:t>
            </a:r>
          </a:p>
          <a:p>
            <a:pPr marL="742950" lvl="1" indent="-285750">
              <a:buFont typeface="Arial" panose="020B0604020202020204" pitchFamily="34" charset="0"/>
              <a:buChar char="•"/>
            </a:pPr>
            <a:r>
              <a:rPr lang="it-IT" dirty="0"/>
              <a:t>Procedura operativa e informazioni</a:t>
            </a:r>
          </a:p>
          <a:p>
            <a:pPr marL="742950" lvl="1" indent="-285750">
              <a:buFont typeface="Arial" panose="020B0604020202020204" pitchFamily="34" charset="0"/>
              <a:buChar char="•"/>
            </a:pPr>
            <a:r>
              <a:rPr lang="it-IT" dirty="0"/>
              <a:t>Crea Nuovo Accollo</a:t>
            </a:r>
          </a:p>
          <a:p>
            <a:pPr marL="742950" lvl="1" indent="-285750">
              <a:buFont typeface="Arial" panose="020B0604020202020204" pitchFamily="34" charset="0"/>
              <a:buChar char="•"/>
            </a:pPr>
            <a:r>
              <a:rPr lang="it-IT" dirty="0"/>
              <a:t>Modifica, Annulla e Conferma Accollo</a:t>
            </a:r>
          </a:p>
        </p:txBody>
      </p:sp>
      <p:sp>
        <p:nvSpPr>
          <p:cNvPr id="5"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31096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0"/>
            <a:ext cx="7216144" cy="369332"/>
          </a:xfrm>
          <a:prstGeom prst="rect">
            <a:avLst/>
          </a:prstGeom>
          <a:noFill/>
        </p:spPr>
        <p:txBody>
          <a:bodyPr wrap="square" rtlCol="0">
            <a:spAutoFit/>
          </a:bodyPr>
          <a:lstStyle/>
          <a:p>
            <a:r>
              <a:rPr lang="it-IT" dirty="0" smtClean="0"/>
              <a:t>Reportistica: Dettaglio tasti di scelta per le comunicazioni di obbligo</a:t>
            </a:r>
            <a:endParaRPr lang="it-IT" dirty="0"/>
          </a:p>
        </p:txBody>
      </p:sp>
      <p:pic>
        <p:nvPicPr>
          <p:cNvPr id="10" name="Im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92" y="942387"/>
            <a:ext cx="3630293" cy="1913558"/>
          </a:xfrm>
          <a:prstGeom prst="rect">
            <a:avLst/>
          </a:prstGeom>
        </p:spPr>
      </p:pic>
      <p:sp>
        <p:nvSpPr>
          <p:cNvPr id="11" name="CasellaDiTesto 10"/>
          <p:cNvSpPr txBox="1"/>
          <p:nvPr/>
        </p:nvSpPr>
        <p:spPr>
          <a:xfrm>
            <a:off x="309092" y="3212976"/>
            <a:ext cx="8007324" cy="2185214"/>
          </a:xfrm>
          <a:prstGeom prst="rect">
            <a:avLst/>
          </a:prstGeom>
          <a:noFill/>
        </p:spPr>
        <p:txBody>
          <a:bodyPr wrap="square" rtlCol="0">
            <a:spAutoFit/>
          </a:bodyPr>
          <a:lstStyle/>
          <a:p>
            <a:pPr algn="just"/>
            <a:r>
              <a:rPr lang="it-IT" sz="1600" dirty="0" smtClean="0"/>
              <a:t>Per i tasti di scelta indicati in figura, sarà necessario inserire solamente i parametri relativi alla </a:t>
            </a:r>
            <a:r>
              <a:rPr lang="it-IT" sz="1600" dirty="0" err="1" smtClean="0"/>
              <a:t>data_inizio</a:t>
            </a:r>
            <a:r>
              <a:rPr lang="it-IT" sz="1600" dirty="0" smtClean="0"/>
              <a:t> e </a:t>
            </a:r>
            <a:r>
              <a:rPr lang="it-IT" sz="1600" dirty="0" err="1" smtClean="0"/>
              <a:t>data_fine</a:t>
            </a:r>
            <a:r>
              <a:rPr lang="it-IT" sz="1600" dirty="0" smtClean="0"/>
              <a:t> delle comunicazioni. Il sistema riporterà </a:t>
            </a:r>
            <a:r>
              <a:rPr lang="it-IT" sz="1600" dirty="0" err="1" smtClean="0"/>
              <a:t>nell’excel</a:t>
            </a:r>
            <a:r>
              <a:rPr lang="it-IT" sz="1600" dirty="0" smtClean="0"/>
              <a:t> tutte le comunicazioni (in qualsiasi tipo di stato esse si trovino: inserimento, conferma, convalida, annullamento) con validità compresa nelle date inserite.</a:t>
            </a:r>
          </a:p>
          <a:p>
            <a:pPr algn="just"/>
            <a:endParaRPr lang="it-IT" sz="1600" dirty="0"/>
          </a:p>
          <a:p>
            <a:pPr algn="just"/>
            <a:r>
              <a:rPr lang="it-IT" sz="1400" dirty="0" smtClean="0"/>
              <a:t>NB. Nell’analisi dei dati è consigliato prestare attenzione allo stato della comunicazione.</a:t>
            </a:r>
          </a:p>
          <a:p>
            <a:pPr algn="just"/>
            <a:r>
              <a:rPr lang="it-IT" sz="1400" dirty="0" smtClean="0"/>
              <a:t>NB. I prodotti </a:t>
            </a:r>
            <a:r>
              <a:rPr lang="it-IT" sz="1400" dirty="0" err="1" smtClean="0"/>
              <a:t>Bio</a:t>
            </a:r>
            <a:r>
              <a:rPr lang="it-IT" sz="1400" dirty="0" smtClean="0"/>
              <a:t> sono riportati così come vengono inseriti nelle comunicazioni. È consigliato fare attenzione, per il calcolo giornaliero, nel considerare </a:t>
            </a:r>
            <a:r>
              <a:rPr lang="it-IT" sz="1400" dirty="0"/>
              <a:t>la </a:t>
            </a:r>
            <a:r>
              <a:rPr lang="it-IT" sz="1400" dirty="0" smtClean="0"/>
              <a:t>"quota </a:t>
            </a:r>
            <a:r>
              <a:rPr lang="it-IT" sz="1400" dirty="0"/>
              <a:t>parte </a:t>
            </a:r>
            <a:r>
              <a:rPr lang="it-IT" sz="1400" dirty="0" err="1" smtClean="0"/>
              <a:t>bio</a:t>
            </a:r>
            <a:r>
              <a:rPr lang="it-IT" sz="1400" dirty="0" smtClean="0"/>
              <a:t>" utilizzabile a copertura dell’obbligo di scorta e non tutta la quantità di prodotto.</a:t>
            </a:r>
            <a:endParaRPr lang="it-IT" sz="1400" dirty="0"/>
          </a:p>
        </p:txBody>
      </p:sp>
      <p:sp>
        <p:nvSpPr>
          <p:cNvPr id="7"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77784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3384"/>
            <a:ext cx="6640080" cy="369332"/>
          </a:xfrm>
          <a:prstGeom prst="rect">
            <a:avLst/>
          </a:prstGeom>
          <a:noFill/>
        </p:spPr>
        <p:txBody>
          <a:bodyPr wrap="square" rtlCol="0">
            <a:spAutoFit/>
          </a:bodyPr>
          <a:lstStyle/>
          <a:p>
            <a:pPr algn="just"/>
            <a:r>
              <a:rPr lang="it-IT" dirty="0" smtClean="0"/>
              <a:t>Reportistica: Dettaglio tasti di scelta per immissione in consumo</a:t>
            </a:r>
            <a:endParaRPr lang="it-IT" dirty="0"/>
          </a:p>
        </p:txBody>
      </p:sp>
      <p:sp>
        <p:nvSpPr>
          <p:cNvPr id="11" name="CasellaDiTesto 10"/>
          <p:cNvSpPr txBox="1"/>
          <p:nvPr/>
        </p:nvSpPr>
        <p:spPr>
          <a:xfrm>
            <a:off x="309092" y="3284984"/>
            <a:ext cx="8007324" cy="2308324"/>
          </a:xfrm>
          <a:prstGeom prst="rect">
            <a:avLst/>
          </a:prstGeom>
          <a:noFill/>
        </p:spPr>
        <p:txBody>
          <a:bodyPr wrap="square" rtlCol="0">
            <a:spAutoFit/>
          </a:bodyPr>
          <a:lstStyle/>
          <a:p>
            <a:pPr algn="just"/>
            <a:r>
              <a:rPr lang="it-IT" sz="1600" dirty="0" smtClean="0"/>
              <a:t>Per i tasti di scelta indicati in figura, sarà necessario inserire solamente il parametro </a:t>
            </a:r>
            <a:r>
              <a:rPr lang="it-IT" sz="1600" i="1" dirty="0" smtClean="0"/>
              <a:t>Anno di riferimento</a:t>
            </a:r>
            <a:r>
              <a:rPr lang="it-IT" sz="1600" dirty="0" smtClean="0"/>
              <a:t>. </a:t>
            </a:r>
          </a:p>
          <a:p>
            <a:pPr algn="just"/>
            <a:r>
              <a:rPr lang="it-IT" sz="1600" dirty="0" err="1" smtClean="0"/>
              <a:t>ImmissioneConsumoTotDich</a:t>
            </a:r>
            <a:r>
              <a:rPr lang="it-IT" sz="1600" dirty="0" smtClean="0"/>
              <a:t>: </a:t>
            </a:r>
            <a:r>
              <a:rPr lang="it-IT" sz="1600" dirty="0" err="1" smtClean="0"/>
              <a:t>Nell’excel</a:t>
            </a:r>
            <a:r>
              <a:rPr lang="it-IT" sz="1600" dirty="0" smtClean="0"/>
              <a:t> troverete l’immesso in consumo totale (generato dalle singole immissioni di tutte le Società, qualora la Società del referente fosse stata indicata come Proprietario Prodotto).</a:t>
            </a:r>
          </a:p>
          <a:p>
            <a:pPr algn="just"/>
            <a:r>
              <a:rPr lang="it-IT" sz="1600" dirty="0" err="1" smtClean="0"/>
              <a:t>ProdottiGenerantiObbligo</a:t>
            </a:r>
            <a:r>
              <a:rPr lang="it-IT" sz="1600" dirty="0" smtClean="0"/>
              <a:t>: </a:t>
            </a:r>
            <a:r>
              <a:rPr lang="it-IT" sz="1600" dirty="0" err="1" smtClean="0"/>
              <a:t>Nell’excel</a:t>
            </a:r>
            <a:r>
              <a:rPr lang="it-IT" sz="1600" dirty="0" smtClean="0"/>
              <a:t> troverete il dettaglio dell’immesso in consumo totale, riferito solamente ai prodotti che generano obbligo di scorta.</a:t>
            </a:r>
          </a:p>
          <a:p>
            <a:pPr algn="just"/>
            <a:r>
              <a:rPr lang="it-IT" sz="1600" dirty="0" err="1" smtClean="0"/>
              <a:t>PropriaDichiarazioneImmissioneInConsumo</a:t>
            </a:r>
            <a:r>
              <a:rPr lang="it-IT" sz="1600" dirty="0" smtClean="0"/>
              <a:t>: </a:t>
            </a:r>
            <a:r>
              <a:rPr lang="it-IT" sz="1600" dirty="0" err="1" smtClean="0"/>
              <a:t>Nell’excel</a:t>
            </a:r>
            <a:r>
              <a:rPr lang="it-IT" sz="1600" dirty="0" smtClean="0"/>
              <a:t> troverete l’immissione in consumo della Società del referente. </a:t>
            </a:r>
            <a:endParaRPr lang="it-IT" sz="14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92" y="753531"/>
            <a:ext cx="5064195" cy="2287885"/>
          </a:xfrm>
          <a:prstGeom prst="rect">
            <a:avLst/>
          </a:prstGeom>
        </p:spPr>
      </p:pic>
      <p:sp>
        <p:nvSpPr>
          <p:cNvPr id="7"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197031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7361" y="867176"/>
            <a:ext cx="7829550" cy="3248025"/>
          </a:xfrm>
        </p:spPr>
      </p:pic>
      <p:sp>
        <p:nvSpPr>
          <p:cNvPr id="6" name="CasellaDiTesto 5"/>
          <p:cNvSpPr txBox="1"/>
          <p:nvPr/>
        </p:nvSpPr>
        <p:spPr>
          <a:xfrm>
            <a:off x="814064" y="0"/>
            <a:ext cx="7216144" cy="369332"/>
          </a:xfrm>
          <a:prstGeom prst="rect">
            <a:avLst/>
          </a:prstGeom>
          <a:noFill/>
        </p:spPr>
        <p:txBody>
          <a:bodyPr wrap="square" rtlCol="0">
            <a:spAutoFit/>
          </a:bodyPr>
          <a:lstStyle/>
          <a:p>
            <a:r>
              <a:rPr lang="it-IT" dirty="0" smtClean="0"/>
              <a:t>Reportistica: Download del file excel</a:t>
            </a:r>
            <a:endParaRPr lang="it-IT" dirty="0"/>
          </a:p>
        </p:txBody>
      </p:sp>
      <p:sp>
        <p:nvSpPr>
          <p:cNvPr id="7" name="CasellaDiTesto 6"/>
          <p:cNvSpPr txBox="1"/>
          <p:nvPr/>
        </p:nvSpPr>
        <p:spPr>
          <a:xfrm>
            <a:off x="507361" y="4365104"/>
            <a:ext cx="7704856" cy="830997"/>
          </a:xfrm>
          <a:prstGeom prst="rect">
            <a:avLst/>
          </a:prstGeom>
          <a:noFill/>
        </p:spPr>
        <p:txBody>
          <a:bodyPr wrap="square" rtlCol="0">
            <a:spAutoFit/>
          </a:bodyPr>
          <a:lstStyle/>
          <a:p>
            <a:r>
              <a:rPr lang="it-IT" sz="1600" dirty="0" smtClean="0"/>
              <a:t>Una volta inseriti i parametri e cliccato sul tasto di scelta report, si aprirà in automatico la maschera del download (come riportato in figura) con la quale sarà possibile rinominare e scaricare il file selezionato.</a:t>
            </a:r>
            <a:endParaRPr lang="it-IT" sz="1600" dirty="0"/>
          </a:p>
        </p:txBody>
      </p:sp>
      <p:sp>
        <p:nvSpPr>
          <p:cNvPr id="8"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218252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0"/>
            <a:ext cx="7216144" cy="369332"/>
          </a:xfrm>
          <a:prstGeom prst="rect">
            <a:avLst/>
          </a:prstGeom>
          <a:noFill/>
        </p:spPr>
        <p:txBody>
          <a:bodyPr wrap="square" rtlCol="0">
            <a:spAutoFit/>
          </a:bodyPr>
          <a:lstStyle/>
          <a:p>
            <a:r>
              <a:rPr lang="it-IT" dirty="0" smtClean="0"/>
              <a:t>Gestione Accolli</a:t>
            </a:r>
            <a:endParaRPr lang="it-IT"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84" y="836712"/>
            <a:ext cx="8146677" cy="2289226"/>
          </a:xfrm>
          <a:prstGeom prst="rect">
            <a:avLst/>
          </a:prstGeom>
        </p:spPr>
      </p:pic>
      <p:sp>
        <p:nvSpPr>
          <p:cNvPr id="9" name="CasellaDiTesto 8"/>
          <p:cNvSpPr txBox="1"/>
          <p:nvPr/>
        </p:nvSpPr>
        <p:spPr>
          <a:xfrm>
            <a:off x="308184" y="3452170"/>
            <a:ext cx="8059325" cy="2000548"/>
          </a:xfrm>
          <a:prstGeom prst="rect">
            <a:avLst/>
          </a:prstGeom>
          <a:noFill/>
        </p:spPr>
        <p:txBody>
          <a:bodyPr wrap="square" rtlCol="0">
            <a:spAutoFit/>
          </a:bodyPr>
          <a:lstStyle/>
          <a:p>
            <a:pPr algn="just"/>
            <a:r>
              <a:rPr lang="it-IT" sz="1600" dirty="0" smtClean="0"/>
              <a:t>Dalla pagina Home è possibile accedere alla sezione </a:t>
            </a:r>
            <a:r>
              <a:rPr lang="it-IT" sz="1600" i="1" dirty="0" smtClean="0"/>
              <a:t>Gestione Accolli.</a:t>
            </a:r>
          </a:p>
          <a:p>
            <a:pPr algn="just"/>
            <a:r>
              <a:rPr lang="it-IT" sz="1600" dirty="0" smtClean="0"/>
              <a:t>La pagina </a:t>
            </a:r>
            <a:r>
              <a:rPr lang="it-IT" sz="1600" i="1" dirty="0" smtClean="0"/>
              <a:t>Gestione Accolli </a:t>
            </a:r>
            <a:r>
              <a:rPr lang="it-IT" sz="1600" dirty="0" smtClean="0"/>
              <a:t>riporta nel dettaglio l’elenco degli accolli in fase di lavorazione (sia in fase di immesso, sia di conferma, sia di convalida).</a:t>
            </a:r>
          </a:p>
          <a:p>
            <a:pPr algn="just"/>
            <a:r>
              <a:rPr lang="it-IT" sz="1600" dirty="0"/>
              <a:t>Si </a:t>
            </a:r>
            <a:r>
              <a:rPr lang="it-IT" sz="1600" dirty="0" smtClean="0"/>
              <a:t>avrà quindi la possibilità di Creare, Modificare, Annullare e Confermare un Accollo. </a:t>
            </a:r>
          </a:p>
          <a:p>
            <a:pPr algn="just"/>
            <a:endParaRPr lang="it-IT" sz="1600" dirty="0" smtClean="0"/>
          </a:p>
          <a:p>
            <a:pPr algn="just"/>
            <a:r>
              <a:rPr lang="it-IT" sz="1400" dirty="0" smtClean="0"/>
              <a:t>NB. Condizione necessaria e sufficiente per utilizzare la finzione di accollo è aver abilitato, attraverso il modulo apposito, il referente della Società.</a:t>
            </a:r>
          </a:p>
          <a:p>
            <a:pPr algn="just"/>
            <a:endParaRPr lang="it-IT" sz="1600" dirty="0"/>
          </a:p>
        </p:txBody>
      </p:sp>
      <p:sp>
        <p:nvSpPr>
          <p:cNvPr id="7"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69030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21760"/>
            <a:ext cx="7216144" cy="369332"/>
          </a:xfrm>
          <a:prstGeom prst="rect">
            <a:avLst/>
          </a:prstGeom>
          <a:noFill/>
        </p:spPr>
        <p:txBody>
          <a:bodyPr wrap="square" rtlCol="0">
            <a:spAutoFit/>
          </a:bodyPr>
          <a:lstStyle/>
          <a:p>
            <a:r>
              <a:rPr lang="it-IT" dirty="0" smtClean="0"/>
              <a:t>Gestione Accolli: Procedura operativa e informazioni</a:t>
            </a:r>
            <a:endParaRPr lang="it-IT" dirty="0"/>
          </a:p>
        </p:txBody>
      </p:sp>
      <p:sp>
        <p:nvSpPr>
          <p:cNvPr id="9" name="CasellaDiTesto 8"/>
          <p:cNvSpPr txBox="1"/>
          <p:nvPr/>
        </p:nvSpPr>
        <p:spPr>
          <a:xfrm>
            <a:off x="405993" y="908720"/>
            <a:ext cx="8059325" cy="5539978"/>
          </a:xfrm>
          <a:prstGeom prst="rect">
            <a:avLst/>
          </a:prstGeom>
          <a:noFill/>
        </p:spPr>
        <p:txBody>
          <a:bodyPr wrap="square" rtlCol="0">
            <a:spAutoFit/>
          </a:bodyPr>
          <a:lstStyle/>
          <a:p>
            <a:pPr algn="just"/>
            <a:r>
              <a:rPr lang="it-IT" sz="1600" dirty="0" smtClean="0"/>
              <a:t>La funzione di Accollo può essere richiesta da tutte le società che posseggono un obbligo di scorta di sicurezza e/o specifiche.</a:t>
            </a:r>
          </a:p>
          <a:p>
            <a:pPr algn="just"/>
            <a:r>
              <a:rPr lang="it-IT" sz="1600" dirty="0" smtClean="0"/>
              <a:t>La procedura da seguire è la seguente:</a:t>
            </a:r>
          </a:p>
          <a:p>
            <a:pPr algn="just"/>
            <a:endParaRPr lang="it-IT" sz="1600" dirty="0"/>
          </a:p>
          <a:p>
            <a:pPr algn="just"/>
            <a:r>
              <a:rPr lang="it-IT" sz="1600" dirty="0" smtClean="0"/>
              <a:t>Creare un Nuovo Accollo (esecutore: Società cedente, fase IMMESSO)</a:t>
            </a:r>
          </a:p>
          <a:p>
            <a:pPr algn="just"/>
            <a:r>
              <a:rPr lang="it-IT" sz="1600" dirty="0" smtClean="0"/>
              <a:t>Confermare l’Accollo (esecutore: Società accettante, fase CONFERMATA)</a:t>
            </a:r>
          </a:p>
          <a:p>
            <a:pPr algn="just"/>
            <a:r>
              <a:rPr lang="it-IT" sz="1600" dirty="0" smtClean="0"/>
              <a:t>Convalidare l’Accollo (esecutore: backoffice MiSE, fase CONVALIDATA)</a:t>
            </a:r>
          </a:p>
          <a:p>
            <a:pPr algn="just"/>
            <a:r>
              <a:rPr lang="it-IT" sz="1600" dirty="0" smtClean="0"/>
              <a:t>Propagazione dell’Accollo (responsabile MiSE)</a:t>
            </a:r>
          </a:p>
          <a:p>
            <a:pPr algn="just"/>
            <a:endParaRPr lang="it-IT" sz="1600" dirty="0"/>
          </a:p>
          <a:p>
            <a:pPr algn="just"/>
            <a:r>
              <a:rPr lang="it-IT" sz="1400" dirty="0" smtClean="0"/>
              <a:t>NB. La modifica dell’accollo può essere svolta solo dalla Società cedente nella fase di IMMESSO.</a:t>
            </a:r>
          </a:p>
          <a:p>
            <a:pPr algn="just"/>
            <a:r>
              <a:rPr lang="it-IT" sz="1400" dirty="0" smtClean="0"/>
              <a:t>NB. L’annullamento di un accollo può essere richiesto dalla sola Società cedente se la fase dell’accollo è IMMESSO</a:t>
            </a:r>
          </a:p>
          <a:p>
            <a:pPr algn="just"/>
            <a:r>
              <a:rPr lang="it-IT" sz="1400" dirty="0" smtClean="0"/>
              <a:t>NB. Entrambe le Società possono annullare un accollo richiedendo l’intervento del backoffice MiSE se la fase dell’accollo è CONFERMATO o CONVALIDATO, ma non oltre l’inizio del nuovo anno scorte.</a:t>
            </a:r>
          </a:p>
          <a:p>
            <a:pPr algn="just"/>
            <a:r>
              <a:rPr lang="it-IT" sz="1400" dirty="0" smtClean="0"/>
              <a:t>NB. L’unica verifica di sistema viene fatta sul quantitativo di accollo richiesto (differenziato </a:t>
            </a:r>
            <a:r>
              <a:rPr lang="it-IT" sz="1400" dirty="0"/>
              <a:t>per </a:t>
            </a:r>
            <a:r>
              <a:rPr lang="it-IT" sz="1400" dirty="0" err="1"/>
              <a:t>Any-Oil</a:t>
            </a:r>
            <a:r>
              <a:rPr lang="it-IT" sz="1400" dirty="0"/>
              <a:t>, </a:t>
            </a:r>
            <a:r>
              <a:rPr lang="it-IT" sz="1400" dirty="0" smtClean="0"/>
              <a:t>Jet Fuel tipo cherosene, Benzina per motori, Gasolio e </a:t>
            </a:r>
            <a:r>
              <a:rPr lang="it-IT" sz="1400" dirty="0"/>
              <a:t>Olio </a:t>
            </a:r>
            <a:r>
              <a:rPr lang="it-IT" sz="1400" dirty="0" smtClean="0"/>
              <a:t>Combustibile)  rispettivamente verso il quantitativo di obbligo totale che la Società cedente possiede nella fase </a:t>
            </a:r>
            <a:r>
              <a:rPr lang="it-IT" sz="1400" dirty="0" err="1" smtClean="0"/>
              <a:t>pre</a:t>
            </a:r>
            <a:r>
              <a:rPr lang="it-IT" sz="1400" dirty="0" smtClean="0"/>
              <a:t>-accollo. </a:t>
            </a:r>
          </a:p>
          <a:p>
            <a:pPr algn="just"/>
            <a:r>
              <a:rPr lang="it-IT" sz="1400" dirty="0" smtClean="0"/>
              <a:t>NB. Nel trasferimento dell’obbligo tramite procedura di accollo, si trasferisce </a:t>
            </a:r>
            <a:r>
              <a:rPr lang="it-IT" sz="1400" dirty="0"/>
              <a:t>solidalmente il suo “di cui” </a:t>
            </a:r>
            <a:r>
              <a:rPr lang="it-IT" sz="1400" dirty="0" smtClean="0"/>
              <a:t>all’estero. La </a:t>
            </a:r>
            <a:r>
              <a:rPr lang="it-IT" sz="1400" dirty="0"/>
              <a:t>quantità di “di cui” </a:t>
            </a:r>
            <a:r>
              <a:rPr lang="it-IT" sz="1400" dirty="0" smtClean="0"/>
              <a:t>all’estero </a:t>
            </a:r>
            <a:r>
              <a:rPr lang="it-IT" sz="1400" dirty="0"/>
              <a:t>è calcolata come semplice proporzione tra il proprio obbligo, il proprio “di cui” </a:t>
            </a:r>
            <a:r>
              <a:rPr lang="it-IT" sz="1400" dirty="0" smtClean="0"/>
              <a:t>all’estero </a:t>
            </a:r>
            <a:r>
              <a:rPr lang="it-IT" sz="1400" dirty="0"/>
              <a:t>e la </a:t>
            </a:r>
            <a:r>
              <a:rPr lang="it-IT" sz="1400" dirty="0" smtClean="0"/>
              <a:t>quantità </a:t>
            </a:r>
            <a:r>
              <a:rPr lang="it-IT" sz="1400" dirty="0"/>
              <a:t>di obbligo trasferita. </a:t>
            </a:r>
          </a:p>
          <a:p>
            <a:pPr algn="just"/>
            <a:endParaRPr lang="it-IT" sz="1400" dirty="0" smtClean="0"/>
          </a:p>
          <a:p>
            <a:pPr algn="just"/>
            <a:endParaRPr lang="it-IT" sz="1400" dirty="0"/>
          </a:p>
          <a:p>
            <a:pPr algn="just"/>
            <a:endParaRPr lang="it-IT" sz="1400" dirty="0" smtClean="0"/>
          </a:p>
          <a:p>
            <a:pPr algn="just"/>
            <a:endParaRPr lang="it-IT" sz="1400" dirty="0"/>
          </a:p>
        </p:txBody>
      </p:sp>
      <p:sp>
        <p:nvSpPr>
          <p:cNvPr id="5"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428861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0"/>
            <a:ext cx="7216144" cy="369332"/>
          </a:xfrm>
          <a:prstGeom prst="rect">
            <a:avLst/>
          </a:prstGeom>
          <a:noFill/>
        </p:spPr>
        <p:txBody>
          <a:bodyPr wrap="square" rtlCol="0">
            <a:spAutoFit/>
          </a:bodyPr>
          <a:lstStyle/>
          <a:p>
            <a:r>
              <a:rPr lang="it-IT" dirty="0" smtClean="0"/>
              <a:t>Gestione Accolli: Crea Nuovo Accollo</a:t>
            </a:r>
            <a:endParaRPr lang="it-IT"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631" y="692696"/>
            <a:ext cx="4981575" cy="3962400"/>
          </a:xfrm>
          <a:prstGeom prst="rect">
            <a:avLst/>
          </a:prstGeom>
        </p:spPr>
      </p:pic>
      <p:sp>
        <p:nvSpPr>
          <p:cNvPr id="3" name="CasellaDiTesto 2"/>
          <p:cNvSpPr txBox="1"/>
          <p:nvPr/>
        </p:nvSpPr>
        <p:spPr>
          <a:xfrm>
            <a:off x="5277206" y="720160"/>
            <a:ext cx="3314689" cy="3293209"/>
          </a:xfrm>
          <a:prstGeom prst="rect">
            <a:avLst/>
          </a:prstGeom>
          <a:noFill/>
        </p:spPr>
        <p:txBody>
          <a:bodyPr wrap="square" rtlCol="0">
            <a:spAutoFit/>
          </a:bodyPr>
          <a:lstStyle/>
          <a:p>
            <a:pPr algn="just"/>
            <a:r>
              <a:rPr lang="it-IT" sz="1600" dirty="0" smtClean="0"/>
              <a:t>Una volta compilati i campi di fianco riportati, sarà possibile </a:t>
            </a:r>
            <a:r>
              <a:rPr lang="it-IT" sz="1600" i="1" dirty="0" smtClean="0"/>
              <a:t>Salvare </a:t>
            </a:r>
            <a:r>
              <a:rPr lang="it-IT" sz="1600" dirty="0" smtClean="0"/>
              <a:t>l’accollo. L’accollo così creato sarà visualizzato, con fase IMMESSO,  nella pagina </a:t>
            </a:r>
            <a:r>
              <a:rPr lang="it-IT" sz="1600" i="1" dirty="0" smtClean="0"/>
              <a:t>Gestione Accolli</a:t>
            </a:r>
            <a:r>
              <a:rPr lang="it-IT" sz="1600" dirty="0" smtClean="0"/>
              <a:t> dalla </a:t>
            </a:r>
            <a:r>
              <a:rPr lang="it-IT" sz="1600" i="1" dirty="0" smtClean="0"/>
              <a:t>Società Cedente </a:t>
            </a:r>
            <a:r>
              <a:rPr lang="it-IT" sz="1600" dirty="0" smtClean="0"/>
              <a:t>e dalla </a:t>
            </a:r>
            <a:r>
              <a:rPr lang="it-IT" sz="1600" i="1" dirty="0" smtClean="0"/>
              <a:t>Società Accettante</a:t>
            </a:r>
            <a:r>
              <a:rPr lang="it-IT" sz="1600" dirty="0" smtClean="0"/>
              <a:t>. Quest’ultima dovrà poi confermare tramite l’apposito tasto la richiesta di accollo.</a:t>
            </a:r>
          </a:p>
          <a:p>
            <a:pPr algn="just"/>
            <a:r>
              <a:rPr lang="it-IT" sz="1600" dirty="0"/>
              <a:t>Sarà poi il backoffice MiSE a procedere alla convalida di tutti gli accolli una volta eseguite le verifiche del caso</a:t>
            </a:r>
            <a:r>
              <a:rPr lang="it-IT" sz="1600" dirty="0" smtClean="0"/>
              <a:t>.</a:t>
            </a:r>
            <a:endParaRPr lang="it-IT" sz="1600" dirty="0"/>
          </a:p>
        </p:txBody>
      </p:sp>
      <p:sp>
        <p:nvSpPr>
          <p:cNvPr id="7" name="CasellaDiTesto 6"/>
          <p:cNvSpPr txBox="1"/>
          <p:nvPr/>
        </p:nvSpPr>
        <p:spPr>
          <a:xfrm>
            <a:off x="2144858" y="4138287"/>
            <a:ext cx="6447037" cy="1877437"/>
          </a:xfrm>
          <a:prstGeom prst="rect">
            <a:avLst/>
          </a:prstGeom>
          <a:noFill/>
        </p:spPr>
        <p:txBody>
          <a:bodyPr wrap="square" rtlCol="0">
            <a:spAutoFit/>
          </a:bodyPr>
          <a:lstStyle/>
          <a:p>
            <a:pPr algn="just"/>
            <a:endParaRPr lang="it-IT" sz="1400" dirty="0" smtClean="0"/>
          </a:p>
          <a:p>
            <a:pPr algn="just"/>
            <a:r>
              <a:rPr lang="it-IT" sz="1400" dirty="0" smtClean="0"/>
              <a:t>NB</a:t>
            </a:r>
            <a:r>
              <a:rPr lang="it-IT" sz="1400" dirty="0"/>
              <a:t>. Selezionando il Prodotto </a:t>
            </a:r>
            <a:r>
              <a:rPr lang="it-IT" sz="1400" dirty="0" err="1" smtClean="0"/>
              <a:t>Any</a:t>
            </a:r>
            <a:r>
              <a:rPr lang="it-IT" sz="1400" dirty="0" smtClean="0"/>
              <a:t>-Oil </a:t>
            </a:r>
            <a:r>
              <a:rPr lang="it-IT" sz="1400" dirty="0"/>
              <a:t>si richiede il trasferimento di obbligo di scorte libere, il campo abilitato all’inserimento della quantità è "</a:t>
            </a:r>
            <a:r>
              <a:rPr lang="it-IT" sz="1400" dirty="0" err="1"/>
              <a:t>Tep</a:t>
            </a:r>
            <a:r>
              <a:rPr lang="it-IT" sz="1400" dirty="0"/>
              <a:t>" e la quantità dovrà essere espressa in </a:t>
            </a:r>
            <a:r>
              <a:rPr lang="it-IT" sz="1400" dirty="0" err="1"/>
              <a:t>Tep</a:t>
            </a:r>
            <a:r>
              <a:rPr lang="it-IT" sz="1400" dirty="0"/>
              <a:t> intere.</a:t>
            </a:r>
          </a:p>
          <a:p>
            <a:pPr algn="just"/>
            <a:r>
              <a:rPr lang="it-IT" sz="1400" dirty="0"/>
              <a:t>NB. Selezionando, invece, i prodotti specifici attivi per l’anno scorte, il campo abilitato all’inserimento della quantità è «Quantità(TON)" e il valore dovrà essere espresso in tonnellate intere.</a:t>
            </a:r>
          </a:p>
          <a:p>
            <a:endParaRPr lang="it-IT" dirty="0"/>
          </a:p>
        </p:txBody>
      </p:sp>
      <p:sp>
        <p:nvSpPr>
          <p:cNvPr id="8"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237687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43678" y="7582"/>
            <a:ext cx="7216144" cy="369332"/>
          </a:xfrm>
          <a:prstGeom prst="rect">
            <a:avLst/>
          </a:prstGeom>
          <a:noFill/>
        </p:spPr>
        <p:txBody>
          <a:bodyPr wrap="square" rtlCol="0">
            <a:spAutoFit/>
          </a:bodyPr>
          <a:lstStyle/>
          <a:p>
            <a:r>
              <a:rPr lang="it-IT" dirty="0" smtClean="0"/>
              <a:t>Gestione Accolli: Modifica, Annulla e Conferma Accollo</a:t>
            </a:r>
            <a:endParaRPr lang="it-IT" dirty="0"/>
          </a:p>
        </p:txBody>
      </p:sp>
      <p:sp>
        <p:nvSpPr>
          <p:cNvPr id="9" name="CasellaDiTesto 8"/>
          <p:cNvSpPr txBox="1"/>
          <p:nvPr/>
        </p:nvSpPr>
        <p:spPr>
          <a:xfrm>
            <a:off x="179512" y="851282"/>
            <a:ext cx="8544476" cy="584775"/>
          </a:xfrm>
          <a:prstGeom prst="rect">
            <a:avLst/>
          </a:prstGeom>
          <a:noFill/>
        </p:spPr>
        <p:txBody>
          <a:bodyPr wrap="square" rtlCol="0">
            <a:spAutoFit/>
          </a:bodyPr>
          <a:lstStyle/>
          <a:p>
            <a:pPr algn="just"/>
            <a:r>
              <a:rPr lang="it-IT" sz="1600" dirty="0" smtClean="0"/>
              <a:t>Nei casi e nelle modalità esposti nelle due slide precedenti, la Società cedente avrà la possibilità di modificare e/o annullare un accollo tramite i </a:t>
            </a:r>
            <a:r>
              <a:rPr lang="it-IT" sz="1600" dirty="0"/>
              <a:t>tasti </a:t>
            </a:r>
            <a:r>
              <a:rPr lang="it-IT" sz="1600" dirty="0" smtClean="0"/>
              <a:t>"matita</a:t>
            </a:r>
            <a:r>
              <a:rPr lang="it-IT" sz="1600" dirty="0"/>
              <a:t>" o </a:t>
            </a:r>
            <a:r>
              <a:rPr lang="it-IT" sz="1600" dirty="0" smtClean="0"/>
              <a:t>"croce</a:t>
            </a:r>
            <a:r>
              <a:rPr lang="it-IT" sz="1600" dirty="0"/>
              <a:t> </a:t>
            </a:r>
            <a:r>
              <a:rPr lang="it-IT" sz="1600" dirty="0" smtClean="0"/>
              <a:t>".</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1772816"/>
            <a:ext cx="3935964" cy="792088"/>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2684" y="4120266"/>
            <a:ext cx="2526804" cy="1270306"/>
          </a:xfrm>
          <a:prstGeom prst="rect">
            <a:avLst/>
          </a:prstGeom>
        </p:spPr>
      </p:pic>
      <p:sp>
        <p:nvSpPr>
          <p:cNvPr id="10" name="CasellaDiTesto 9"/>
          <p:cNvSpPr txBox="1"/>
          <p:nvPr/>
        </p:nvSpPr>
        <p:spPr>
          <a:xfrm>
            <a:off x="308184" y="2991419"/>
            <a:ext cx="8415804" cy="830997"/>
          </a:xfrm>
          <a:prstGeom prst="rect">
            <a:avLst/>
          </a:prstGeom>
          <a:noFill/>
        </p:spPr>
        <p:txBody>
          <a:bodyPr wrap="square" rtlCol="0">
            <a:spAutoFit/>
          </a:bodyPr>
          <a:lstStyle/>
          <a:p>
            <a:pPr algn="just"/>
            <a:r>
              <a:rPr lang="it-IT" sz="1600" dirty="0" smtClean="0"/>
              <a:t>La Società accettante, per portare l’accollo in una fase di CONFERMATO, dovrà entrare tramite la lente di ingrandimento nel Dettaglio Accollo, per poi confermare tramite l’apposito tasto nel menù Operazioni. In questo modo, entrambe le società vedranno l’accollo nella fase di CONFERMATO.</a:t>
            </a:r>
            <a:endParaRPr lang="it-IT" sz="1600" dirty="0"/>
          </a:p>
        </p:txBody>
      </p:sp>
      <p:sp>
        <p:nvSpPr>
          <p:cNvPr id="8"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196262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0"/>
            <a:ext cx="2088232" cy="369332"/>
          </a:xfrm>
          <a:prstGeom prst="rect">
            <a:avLst/>
          </a:prstGeom>
          <a:noFill/>
        </p:spPr>
        <p:txBody>
          <a:bodyPr wrap="square" rtlCol="0">
            <a:spAutoFit/>
          </a:bodyPr>
          <a:lstStyle/>
          <a:p>
            <a:r>
              <a:rPr lang="it-IT" dirty="0" smtClean="0"/>
              <a:t>Home: </a:t>
            </a:r>
            <a:r>
              <a:rPr lang="it-IT" dirty="0" err="1" smtClean="0"/>
              <a:t>Pre</a:t>
            </a:r>
            <a:r>
              <a:rPr lang="it-IT" dirty="0" smtClean="0"/>
              <a:t>-login</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87" y="1109662"/>
            <a:ext cx="8734425" cy="4983634"/>
          </a:xfrm>
          <a:prstGeom prst="rect">
            <a:avLst/>
          </a:prstGeom>
        </p:spPr>
      </p:pic>
      <p:sp>
        <p:nvSpPr>
          <p:cNvPr id="8" name="CasellaDiTesto 7"/>
          <p:cNvSpPr txBox="1"/>
          <p:nvPr/>
        </p:nvSpPr>
        <p:spPr>
          <a:xfrm>
            <a:off x="4211960" y="2564904"/>
            <a:ext cx="4032448" cy="1477328"/>
          </a:xfrm>
          <a:prstGeom prst="rect">
            <a:avLst/>
          </a:prstGeom>
          <a:noFill/>
        </p:spPr>
        <p:txBody>
          <a:bodyPr wrap="square" rtlCol="0">
            <a:spAutoFit/>
          </a:bodyPr>
          <a:lstStyle/>
          <a:p>
            <a:r>
              <a:rPr lang="it-IT" dirty="0" smtClean="0"/>
              <a:t>È la pagina di benvenuto del sito mise.ocsit.it/scorte</a:t>
            </a:r>
          </a:p>
          <a:p>
            <a:r>
              <a:rPr lang="it-IT" dirty="0" smtClean="0"/>
              <a:t>Cliccando sul tasto del Login si accede alla pagina Login dove è possibile inserire le credenziali di accesso.</a:t>
            </a:r>
          </a:p>
        </p:txBody>
      </p:sp>
      <p:sp>
        <p:nvSpPr>
          <p:cNvPr id="9"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2178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21760"/>
            <a:ext cx="2088232" cy="369332"/>
          </a:xfrm>
          <a:prstGeom prst="rect">
            <a:avLst/>
          </a:prstGeom>
          <a:noFill/>
        </p:spPr>
        <p:txBody>
          <a:bodyPr wrap="square" rtlCol="0">
            <a:spAutoFit/>
          </a:bodyPr>
          <a:lstStyle/>
          <a:p>
            <a:r>
              <a:rPr lang="it-IT" dirty="0" smtClean="0"/>
              <a:t>Home: Login</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350043"/>
            <a:ext cx="3514583" cy="4213448"/>
          </a:xfrm>
          <a:prstGeom prst="rect">
            <a:avLst/>
          </a:prstGeom>
        </p:spPr>
      </p:pic>
      <p:sp>
        <p:nvSpPr>
          <p:cNvPr id="8" name="CasellaDiTesto 7"/>
          <p:cNvSpPr txBox="1"/>
          <p:nvPr/>
        </p:nvSpPr>
        <p:spPr>
          <a:xfrm>
            <a:off x="539552" y="1471608"/>
            <a:ext cx="3456384" cy="3970318"/>
          </a:xfrm>
          <a:prstGeom prst="rect">
            <a:avLst/>
          </a:prstGeom>
          <a:noFill/>
        </p:spPr>
        <p:txBody>
          <a:bodyPr wrap="square" rtlCol="0">
            <a:spAutoFit/>
          </a:bodyPr>
          <a:lstStyle/>
          <a:p>
            <a:r>
              <a:rPr lang="it-IT" dirty="0" smtClean="0"/>
              <a:t>In questa pagina è possibile inserire la username e la password per accedere al portale:</a:t>
            </a:r>
          </a:p>
          <a:p>
            <a:pPr marL="285750" indent="-285750">
              <a:buFont typeface="Arial" panose="020B0604020202020204" pitchFamily="34" charset="0"/>
              <a:buChar char="•"/>
            </a:pPr>
            <a:r>
              <a:rPr lang="it-IT" dirty="0" smtClean="0"/>
              <a:t>Username – inviata tramite mail PEC verso la Società del referente accreditato;</a:t>
            </a:r>
          </a:p>
          <a:p>
            <a:pPr marL="285750" indent="-285750">
              <a:buFont typeface="Arial" panose="020B0604020202020204" pitchFamily="34" charset="0"/>
              <a:buChar char="•"/>
            </a:pPr>
            <a:r>
              <a:rPr lang="it-IT" dirty="0" smtClean="0"/>
              <a:t>Password - inviata tramite mail ordinaria al referente accreditato.</a:t>
            </a:r>
          </a:p>
          <a:p>
            <a:r>
              <a:rPr lang="it-IT" dirty="0" smtClean="0"/>
              <a:t>Il </a:t>
            </a:r>
            <a:r>
              <a:rPr lang="it-IT" dirty="0" err="1" smtClean="0"/>
              <a:t>flag</a:t>
            </a:r>
            <a:r>
              <a:rPr lang="it-IT" dirty="0"/>
              <a:t> </a:t>
            </a:r>
            <a:r>
              <a:rPr lang="it-IT" dirty="0" smtClean="0"/>
              <a:t>su Ricorda permette al S.O. utilizzato dall’utente di memorizzare la coppia username-password per i successivi accessi.</a:t>
            </a:r>
          </a:p>
          <a:p>
            <a:endParaRPr lang="it-IT" dirty="0"/>
          </a:p>
        </p:txBody>
      </p:sp>
      <p:sp>
        <p:nvSpPr>
          <p:cNvPr id="9"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379444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0"/>
            <a:ext cx="6805721" cy="369332"/>
          </a:xfrm>
          <a:prstGeom prst="rect">
            <a:avLst/>
          </a:prstGeom>
          <a:noFill/>
        </p:spPr>
        <p:txBody>
          <a:bodyPr wrap="square" rtlCol="0">
            <a:spAutoFit/>
          </a:bodyPr>
          <a:lstStyle/>
          <a:p>
            <a:r>
              <a:rPr lang="it-IT" dirty="0" smtClean="0"/>
              <a:t>Home: To-Do-List</a:t>
            </a:r>
          </a:p>
        </p:txBody>
      </p:sp>
      <p:sp>
        <p:nvSpPr>
          <p:cNvPr id="8" name="CasellaDiTesto 7"/>
          <p:cNvSpPr txBox="1"/>
          <p:nvPr/>
        </p:nvSpPr>
        <p:spPr>
          <a:xfrm>
            <a:off x="467544" y="1282813"/>
            <a:ext cx="7704856" cy="2862322"/>
          </a:xfrm>
          <a:prstGeom prst="rect">
            <a:avLst/>
          </a:prstGeom>
          <a:noFill/>
        </p:spPr>
        <p:txBody>
          <a:bodyPr wrap="square" rtlCol="0">
            <a:spAutoFit/>
          </a:bodyPr>
          <a:lstStyle/>
          <a:p>
            <a:pPr algn="just"/>
            <a:r>
              <a:rPr lang="it-IT" dirty="0" smtClean="0"/>
              <a:t>Dalla pagina Home, è visualizzabile a centro pagina un sotto menù orizzontale, contenente la To-Do-List relativa alle varie operazioni eseguibili dall’utente:</a:t>
            </a:r>
          </a:p>
          <a:p>
            <a:pPr algn="just"/>
            <a:endParaRPr lang="it-IT" dirty="0" smtClean="0"/>
          </a:p>
          <a:p>
            <a:pPr marL="285750" indent="-285750" algn="just">
              <a:buFont typeface="Arial" panose="020B0604020202020204" pitchFamily="34" charset="0"/>
              <a:buChar char="•"/>
            </a:pPr>
            <a:r>
              <a:rPr lang="it-IT" dirty="0" smtClean="0"/>
              <a:t>Scorte Libere</a:t>
            </a:r>
          </a:p>
          <a:p>
            <a:pPr marL="285750" indent="-285750" algn="just">
              <a:buFont typeface="Arial" panose="020B0604020202020204" pitchFamily="34" charset="0"/>
              <a:buChar char="•"/>
            </a:pPr>
            <a:r>
              <a:rPr lang="it-IT" dirty="0" smtClean="0"/>
              <a:t>Scorte Specifiche</a:t>
            </a:r>
          </a:p>
          <a:p>
            <a:pPr marL="285750" indent="-285750" algn="just">
              <a:buFont typeface="Arial" panose="020B0604020202020204" pitchFamily="34" charset="0"/>
              <a:buChar char="•"/>
            </a:pPr>
            <a:r>
              <a:rPr lang="it-IT" dirty="0" smtClean="0"/>
              <a:t>Obblighi</a:t>
            </a:r>
          </a:p>
          <a:p>
            <a:pPr marL="285750" indent="-285750" algn="just">
              <a:buFont typeface="Arial" panose="020B0604020202020204" pitchFamily="34" charset="0"/>
              <a:buChar char="•"/>
            </a:pPr>
            <a:r>
              <a:rPr lang="it-IT" dirty="0" smtClean="0"/>
              <a:t>Dichiarazioni Mensili</a:t>
            </a:r>
          </a:p>
          <a:p>
            <a:pPr marL="285750" indent="-285750" algn="just">
              <a:buFont typeface="Arial" panose="020B0604020202020204" pitchFamily="34" charset="0"/>
              <a:buChar char="•"/>
            </a:pPr>
            <a:r>
              <a:rPr lang="it-IT" dirty="0" smtClean="0"/>
              <a:t>Dichiarazioni Annuali</a:t>
            </a:r>
          </a:p>
          <a:p>
            <a:pPr marL="285750" indent="-285750" algn="just">
              <a:buFont typeface="Arial" panose="020B0604020202020204" pitchFamily="34" charset="0"/>
              <a:buChar char="•"/>
            </a:pPr>
            <a:endParaRPr lang="it-IT" dirty="0"/>
          </a:p>
          <a:p>
            <a:pPr algn="just"/>
            <a:endParaRPr lang="it-IT" dirty="0"/>
          </a:p>
        </p:txBody>
      </p:sp>
      <p:sp>
        <p:nvSpPr>
          <p:cNvPr id="10" name="CasellaDiTesto 9"/>
          <p:cNvSpPr txBox="1"/>
          <p:nvPr/>
        </p:nvSpPr>
        <p:spPr>
          <a:xfrm>
            <a:off x="438614" y="4387238"/>
            <a:ext cx="8216973" cy="1415772"/>
          </a:xfrm>
          <a:prstGeom prst="rect">
            <a:avLst/>
          </a:prstGeom>
          <a:noFill/>
        </p:spPr>
        <p:txBody>
          <a:bodyPr wrap="square" rtlCol="0">
            <a:spAutoFit/>
          </a:bodyPr>
          <a:lstStyle/>
          <a:p>
            <a:pPr algn="just"/>
            <a:r>
              <a:rPr lang="it-IT" dirty="0" smtClean="0"/>
              <a:t>Tramite la To-Do-List si ha l’indicazione, da parte del sistema, se ci sono delle operazioni in sospeso che devono essere eseguite.</a:t>
            </a:r>
          </a:p>
          <a:p>
            <a:pPr algn="just"/>
            <a:endParaRPr lang="it-IT" dirty="0" smtClean="0"/>
          </a:p>
          <a:p>
            <a:pPr algn="just"/>
            <a:r>
              <a:rPr lang="it-IT" sz="1600" dirty="0" smtClean="0"/>
              <a:t>Nelle immagini seguenti è riportato il dettaglio delle Scorte Libere, degli Obblighi, delle Dichiarazioni Mensili e delle Dichiarazioni Annual</a:t>
            </a:r>
            <a:r>
              <a:rPr lang="it-IT" sz="1600" dirty="0"/>
              <a:t>i</a:t>
            </a:r>
            <a:r>
              <a:rPr lang="it-IT" sz="1600" dirty="0" smtClean="0"/>
              <a:t>.</a:t>
            </a:r>
            <a:endParaRPr lang="it-IT" sz="1600" dirty="0"/>
          </a:p>
        </p:txBody>
      </p:sp>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818" y="2012534"/>
            <a:ext cx="5662645" cy="1775303"/>
          </a:xfrm>
          <a:prstGeom prst="rect">
            <a:avLst/>
          </a:prstGeom>
        </p:spPr>
      </p:pic>
      <p:sp>
        <p:nvSpPr>
          <p:cNvPr id="7"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419423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contenuto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0897" y="620688"/>
            <a:ext cx="7239094" cy="2739468"/>
          </a:xfrm>
        </p:spPr>
      </p:pic>
      <p:sp>
        <p:nvSpPr>
          <p:cNvPr id="7" name="CasellaDiTesto 6"/>
          <p:cNvSpPr txBox="1"/>
          <p:nvPr/>
        </p:nvSpPr>
        <p:spPr>
          <a:xfrm>
            <a:off x="827584" y="0"/>
            <a:ext cx="6805721" cy="369332"/>
          </a:xfrm>
          <a:prstGeom prst="rect">
            <a:avLst/>
          </a:prstGeom>
          <a:noFill/>
        </p:spPr>
        <p:txBody>
          <a:bodyPr wrap="square" rtlCol="0">
            <a:spAutoFit/>
          </a:bodyPr>
          <a:lstStyle/>
          <a:p>
            <a:r>
              <a:rPr lang="it-IT" dirty="0" smtClean="0"/>
              <a:t>To-Do-List: Scorte Libere</a:t>
            </a:r>
          </a:p>
        </p:txBody>
      </p:sp>
      <p:sp>
        <p:nvSpPr>
          <p:cNvPr id="8" name="CasellaDiTesto 7"/>
          <p:cNvSpPr txBox="1"/>
          <p:nvPr/>
        </p:nvSpPr>
        <p:spPr>
          <a:xfrm>
            <a:off x="395536" y="3553359"/>
            <a:ext cx="8136904" cy="2462213"/>
          </a:xfrm>
          <a:prstGeom prst="rect">
            <a:avLst/>
          </a:prstGeom>
          <a:noFill/>
        </p:spPr>
        <p:txBody>
          <a:bodyPr wrap="square" rtlCol="0">
            <a:spAutoFit/>
          </a:bodyPr>
          <a:lstStyle/>
          <a:p>
            <a:pPr algn="just"/>
            <a:r>
              <a:rPr lang="it-IT" sz="1600" dirty="0" smtClean="0"/>
              <a:t>L’immagine riporta fedelmente quello che è possibile vedere nella sezione Scorte Libere della To-Do-List:</a:t>
            </a:r>
          </a:p>
          <a:p>
            <a:pPr marL="285750" indent="-285750" algn="just">
              <a:buFont typeface="Arial" panose="020B0604020202020204" pitchFamily="34" charset="0"/>
              <a:buChar char="•"/>
            </a:pPr>
            <a:r>
              <a:rPr lang="it-IT" sz="1600" dirty="0" smtClean="0"/>
              <a:t>Comunicazione Scorte Libere di Gasolio per 1000 Ton (equivalenti  a 1065 </a:t>
            </a:r>
            <a:r>
              <a:rPr lang="it-IT" sz="1600" dirty="0" err="1" smtClean="0"/>
              <a:t>Tep</a:t>
            </a:r>
            <a:r>
              <a:rPr lang="it-IT" sz="1600" dirty="0" smtClean="0"/>
              <a:t>) non ancora confermata (pallino rosso);</a:t>
            </a:r>
          </a:p>
          <a:p>
            <a:pPr marL="285750" indent="-285750" algn="just">
              <a:buFont typeface="Arial" panose="020B0604020202020204" pitchFamily="34" charset="0"/>
              <a:buChar char="•"/>
            </a:pPr>
            <a:r>
              <a:rPr lang="it-IT" sz="1600" dirty="0" smtClean="0"/>
              <a:t>Situazione copertura obbligo di scorte libere tramite indicatore grafico e numerico (il valore riportato dopo la soglia è il valore dell’obbligo totale scorte libere, il valore in grassetto è il valore giornaliero attualmente coperto).</a:t>
            </a:r>
          </a:p>
          <a:p>
            <a:pPr algn="just"/>
            <a:r>
              <a:rPr lang="it-IT" sz="1400" dirty="0" smtClean="0"/>
              <a:t>NB. La conferma della comunicazione può essere a carico della Società del referente se opera come Società Titolare di deposito. Il referente, nel caso in cui operasse come Società obbligata, può solo attendere la conferma da parte della Società titolare di deposito.</a:t>
            </a:r>
            <a:endParaRPr lang="it-IT" sz="1400" dirty="0"/>
          </a:p>
        </p:txBody>
      </p:sp>
      <p:sp>
        <p:nvSpPr>
          <p:cNvPr id="6"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131844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020802"/>
            <a:ext cx="6560030" cy="4536504"/>
          </a:xfrm>
        </p:spPr>
      </p:pic>
      <p:sp>
        <p:nvSpPr>
          <p:cNvPr id="8" name="CasellaDiTesto 7"/>
          <p:cNvSpPr txBox="1"/>
          <p:nvPr/>
        </p:nvSpPr>
        <p:spPr>
          <a:xfrm>
            <a:off x="6948264" y="1037591"/>
            <a:ext cx="1944216" cy="4524315"/>
          </a:xfrm>
          <a:prstGeom prst="rect">
            <a:avLst/>
          </a:prstGeom>
          <a:noFill/>
        </p:spPr>
        <p:txBody>
          <a:bodyPr wrap="square" rtlCol="0">
            <a:spAutoFit/>
          </a:bodyPr>
          <a:lstStyle/>
          <a:p>
            <a:pPr algn="r"/>
            <a:r>
              <a:rPr lang="it-IT" sz="1600" dirty="0" smtClean="0"/>
              <a:t>Nella sezione Obblighi della To-Do-List sono riportati  gli obblighi delle scorte di sicurezza e specifici della Società rappresentata dal referente abilitato.</a:t>
            </a:r>
          </a:p>
          <a:p>
            <a:pPr algn="r"/>
            <a:r>
              <a:rPr lang="it-IT" sz="1600" dirty="0" smtClean="0"/>
              <a:t>Nel dettaglio si possono vedere i dati relativi al </a:t>
            </a:r>
            <a:r>
              <a:rPr lang="it-IT" sz="1600" dirty="0" err="1" smtClean="0"/>
              <a:t>Pre</a:t>
            </a:r>
            <a:r>
              <a:rPr lang="it-IT" sz="1600" dirty="0" smtClean="0"/>
              <a:t>-Accollo e i dati finali di Obbligo, nonché i valori di scorte di sicurezza italiane e il dettaglio del proprio immesso in consumo calcolato in </a:t>
            </a:r>
            <a:r>
              <a:rPr lang="it-IT" sz="1600" dirty="0" err="1" smtClean="0"/>
              <a:t>Tep</a:t>
            </a:r>
            <a:r>
              <a:rPr lang="it-IT" sz="1600" dirty="0" smtClean="0"/>
              <a:t>.</a:t>
            </a:r>
            <a:endParaRPr lang="it-IT" sz="1600" dirty="0"/>
          </a:p>
        </p:txBody>
      </p:sp>
      <p:sp>
        <p:nvSpPr>
          <p:cNvPr id="9" name="CasellaDiTesto 8"/>
          <p:cNvSpPr txBox="1"/>
          <p:nvPr/>
        </p:nvSpPr>
        <p:spPr>
          <a:xfrm>
            <a:off x="827584" y="0"/>
            <a:ext cx="6984776" cy="369332"/>
          </a:xfrm>
          <a:prstGeom prst="rect">
            <a:avLst/>
          </a:prstGeom>
          <a:noFill/>
        </p:spPr>
        <p:txBody>
          <a:bodyPr wrap="square" rtlCol="0">
            <a:spAutoFit/>
          </a:bodyPr>
          <a:lstStyle/>
          <a:p>
            <a:r>
              <a:rPr lang="it-IT" dirty="0" smtClean="0"/>
              <a:t>To-Do-List: Obblighi</a:t>
            </a:r>
          </a:p>
        </p:txBody>
      </p:sp>
      <p:sp>
        <p:nvSpPr>
          <p:cNvPr id="6"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13321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827584" y="0"/>
            <a:ext cx="6984776" cy="369332"/>
          </a:xfrm>
          <a:prstGeom prst="rect">
            <a:avLst/>
          </a:prstGeom>
          <a:noFill/>
        </p:spPr>
        <p:txBody>
          <a:bodyPr wrap="square" rtlCol="0">
            <a:spAutoFit/>
          </a:bodyPr>
          <a:lstStyle/>
          <a:p>
            <a:r>
              <a:rPr lang="it-IT" dirty="0" smtClean="0"/>
              <a:t>To-Do-List: Dichiarazione Mensile di Giacenza</a:t>
            </a:r>
          </a:p>
        </p:txBody>
      </p:sp>
      <p:pic>
        <p:nvPicPr>
          <p:cNvPr id="16" name="Immagin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548680"/>
            <a:ext cx="8280921" cy="3524250"/>
          </a:xfrm>
          <a:prstGeom prst="rect">
            <a:avLst/>
          </a:prstGeom>
        </p:spPr>
      </p:pic>
      <p:sp>
        <p:nvSpPr>
          <p:cNvPr id="18" name="CasellaDiTesto 17"/>
          <p:cNvSpPr txBox="1"/>
          <p:nvPr/>
        </p:nvSpPr>
        <p:spPr>
          <a:xfrm>
            <a:off x="467544" y="4356023"/>
            <a:ext cx="8280920" cy="1569660"/>
          </a:xfrm>
          <a:prstGeom prst="rect">
            <a:avLst/>
          </a:prstGeom>
          <a:noFill/>
        </p:spPr>
        <p:txBody>
          <a:bodyPr wrap="square" rtlCol="0">
            <a:spAutoFit/>
          </a:bodyPr>
          <a:lstStyle/>
          <a:p>
            <a:pPr algn="just"/>
            <a:r>
              <a:rPr lang="it-IT" dirty="0" smtClean="0"/>
              <a:t>Il pallino rosso sta ad indicare che la dichiarazione mensile per il mese in corso non è ancora stata inserita.</a:t>
            </a:r>
          </a:p>
          <a:p>
            <a:pPr algn="just"/>
            <a:endParaRPr lang="it-IT" dirty="0" smtClean="0"/>
          </a:p>
          <a:p>
            <a:pPr algn="just"/>
            <a:r>
              <a:rPr lang="it-IT" sz="1400" dirty="0" smtClean="0"/>
              <a:t>NB. Per la funzionalità della To-Do-List, non si vedranno mai pallini verdi ad indicare il corretto inserimento, in quanto questa sezione indica solamente le operazioni che non sono state eseguite. Una volta inserita la giacenza, la riga sparirà dalla To-Do-List.</a:t>
            </a:r>
            <a:endParaRPr lang="it-IT" sz="1400" dirty="0"/>
          </a:p>
        </p:txBody>
      </p:sp>
      <p:sp>
        <p:nvSpPr>
          <p:cNvPr id="7" name="Segnaposto data 2"/>
          <p:cNvSpPr>
            <a:spLocks noGrp="1"/>
          </p:cNvSpPr>
          <p:nvPr>
            <p:ph type="dt" sz="half" idx="10"/>
          </p:nvPr>
        </p:nvSpPr>
        <p:spPr>
          <a:xfrm>
            <a:off x="5724128" y="6208776"/>
            <a:ext cx="2657872" cy="365125"/>
          </a:xfrm>
        </p:spPr>
        <p:txBody>
          <a:bodyPr/>
          <a:lstStyle/>
          <a:p>
            <a:r>
              <a:rPr lang="it-IT" dirty="0" smtClean="0"/>
              <a:t>Manuale Utente - </a:t>
            </a:r>
            <a:r>
              <a:rPr lang="it-IT" dirty="0" err="1" smtClean="0"/>
              <a:t>iSisen</a:t>
            </a:r>
            <a:r>
              <a:rPr lang="it-IT" dirty="0" smtClean="0"/>
              <a:t>-Scorte 2014</a:t>
            </a:r>
            <a:endParaRPr lang="it-IT" dirty="0"/>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37"/>
            <a:ext cx="360039" cy="347695"/>
          </a:xfrm>
          <a:prstGeom prst="rect">
            <a:avLst/>
          </a:prstGeom>
        </p:spPr>
      </p:pic>
    </p:spTree>
    <p:extLst>
      <p:ext uri="{BB962C8B-B14F-4D97-AF65-F5344CB8AC3E}">
        <p14:creationId xmlns:p14="http://schemas.microsoft.com/office/powerpoint/2010/main" val="380346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1113</TotalTime>
  <Words>3312</Words>
  <Application>Microsoft Office PowerPoint</Application>
  <PresentationFormat>Presentazione su schermo (4:3)</PresentationFormat>
  <Paragraphs>257</Paragraphs>
  <Slides>36</Slides>
  <Notes>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36</vt:i4>
      </vt:variant>
    </vt:vector>
  </HeadingPairs>
  <TitlesOfParts>
    <vt:vector size="41" baseType="lpstr">
      <vt:lpstr>Arial</vt:lpstr>
      <vt:lpstr>Calibri</vt:lpstr>
      <vt:lpstr>Impact</vt:lpstr>
      <vt:lpstr>Times New Roman</vt:lpstr>
      <vt:lpstr>NewsPrint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Andrea</dc:creator>
  <cp:lastModifiedBy>Andrea Petricca</cp:lastModifiedBy>
  <cp:revision>96</cp:revision>
  <dcterms:created xsi:type="dcterms:W3CDTF">2014-04-08T09:16:10Z</dcterms:created>
  <dcterms:modified xsi:type="dcterms:W3CDTF">2015-05-05T10:37:05Z</dcterms:modified>
</cp:coreProperties>
</file>